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9"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A0"/>
    <a:srgbClr val="0096D2"/>
    <a:srgbClr val="A0BEDC"/>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18" d="100"/>
          <a:sy n="18" d="100"/>
        </p:scale>
        <p:origin x="3144"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FC15F9A-258C-4335-B6C2-898695F9A1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94DDC2D-5DE7-4CE9-91B9-D8A048115D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B7E4E3-665D-4259-9FD1-983EE819D7DD}" type="datetimeFigureOut">
              <a:rPr lang="de-DE" smtClean="0"/>
              <a:t>11.11.2021</a:t>
            </a:fld>
            <a:endParaRPr lang="de-DE"/>
          </a:p>
        </p:txBody>
      </p:sp>
      <p:sp>
        <p:nvSpPr>
          <p:cNvPr id="4" name="Fußzeilenplatzhalter 3">
            <a:extLst>
              <a:ext uri="{FF2B5EF4-FFF2-40B4-BE49-F238E27FC236}">
                <a16:creationId xmlns:a16="http://schemas.microsoft.com/office/drawing/2014/main" id="{952255DC-81C3-459E-8BE5-05CD250D40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2E6BA2D-9EB6-471C-B0C8-F3A1DF36DF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A05FEE-7CEC-4E8E-9220-39F32B3806BC}" type="slidenum">
              <a:rPr lang="de-DE" smtClean="0"/>
              <a:t>‹Nr.›</a:t>
            </a:fld>
            <a:endParaRPr lang="de-DE"/>
          </a:p>
        </p:txBody>
      </p:sp>
    </p:spTree>
    <p:extLst>
      <p:ext uri="{BB962C8B-B14F-4D97-AF65-F5344CB8AC3E}">
        <p14:creationId xmlns:p14="http://schemas.microsoft.com/office/powerpoint/2010/main" val="259394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125FD-8630-468E-A3A7-8085EC8E07FB}" type="datetimeFigureOut">
              <a:rPr lang="de-DE" smtClean="0"/>
              <a:t>11.11.2021</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21FB1-59C5-42B1-8B53-F2E41FC04927}" type="slidenum">
              <a:rPr lang="de-DE" smtClean="0"/>
              <a:t>‹Nr.›</a:t>
            </a:fld>
            <a:endParaRPr lang="de-DE"/>
          </a:p>
        </p:txBody>
      </p:sp>
    </p:spTree>
    <p:extLst>
      <p:ext uri="{BB962C8B-B14F-4D97-AF65-F5344CB8AC3E}">
        <p14:creationId xmlns:p14="http://schemas.microsoft.com/office/powerpoint/2010/main" val="403388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sv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nleitung_Seite1">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B37A8C8-7881-4CD2-990A-3A380AA18DB6}"/>
              </a:ext>
            </a:extLst>
          </p:cNvPr>
          <p:cNvSpPr txBox="1"/>
          <p:nvPr userDrawn="1"/>
        </p:nvSpPr>
        <p:spPr>
          <a:xfrm>
            <a:off x="1452086" y="13045440"/>
            <a:ext cx="27371040" cy="8328498"/>
          </a:xfrm>
          <a:prstGeom prst="rect">
            <a:avLst/>
          </a:prstGeom>
          <a:noFill/>
        </p:spPr>
        <p:txBody>
          <a:bodyPr wrap="square" rtlCol="0">
            <a:spAutoFit/>
          </a:bodyPr>
          <a:lstStyle/>
          <a:p>
            <a:pPr algn="just">
              <a:lnSpc>
                <a:spcPct val="150000"/>
              </a:lnSpc>
            </a:pPr>
            <a:r>
              <a:rPr lang="de-DE" sz="3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Als eine der letzten Aufgaben steht nun noch die Erstellung des Masterposters an, welches im A0 – Format erstellt werden soll. Dies ist für wissenschaftliche Poster, wie sie auf </a:t>
            </a:r>
            <a:r>
              <a:rPr lang="de-DE" sz="3000" b="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Postersessions</a:t>
            </a:r>
            <a:r>
              <a:rPr lang="de-DE" sz="3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etc. ausgestellt werden üblich. Um Ihnen die Gestaltung und Umsetzung zu erleichtern, finden Sie in dieser Präsentation Mustervorlagen und entsprechende Erläuterungen. Nehmen Sie sich bitte die Zeit, die folgenden einführenden Punkte aufmerksam durchzulesen, damit Ihr Poster nach seiner Fertigstellung alle Bewertungskriterien erfüllt.</a:t>
            </a:r>
          </a:p>
          <a:p>
            <a:pPr algn="just">
              <a:lnSpc>
                <a:spcPct val="1500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Mit der Verpflichtung der Absolvent*innen zur Erstellung eines Masterposters verfolgt das Department F&amp;F zwei wesentliche Zielsetzungen: </a:t>
            </a:r>
          </a:p>
          <a:p>
            <a:pPr algn="just">
              <a:lnSpc>
                <a:spcPct val="1500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Einerseits soll speziell vor dem Hintergrund des angestrebten Abschlusses „Master </a:t>
            </a:r>
            <a:r>
              <a:rPr lang="de-DE" sz="3000" b="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Sciene</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die Erstellung eines solchen wissenschaftlichen Posters geübt werden. Andererseits sollen die Poster im Rahmen der Öffentlichkeitsarbeit der HAW Hamburg genutzt werden können. </a:t>
            </a:r>
          </a:p>
          <a:p>
            <a:pPr algn="just">
              <a:lnSpc>
                <a:spcPct val="1500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Im .</a:t>
            </a:r>
            <a:r>
              <a:rPr lang="de-DE" sz="3000" b="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zip</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-Ordner, den Sie sich bereits von der HAW-Website heruntergeladen haben, befindet sich daher ein Formular, mit dem Sie und ggf. Ihr/e industrielle/r Betreuer*in Ihr Poster für diese Nutzung freigeben. Bitte geben Sie das von Ihnen und Ihrem / Ihrer industriellen/r Betreuer*in unterschriebene Formular („Freigabe des im Rahmen der Masterarbeit erstellten wissenschaftlichen Posters“) zusammen mit dem erstellten Poster in digitaler Form auf der CD ab. Wenn Sie dieses Formular nicht unterschreiben, hat dies keine Auswirkungen auf die Bewertung des Posters. Die Erstellung des Posters ist dennoch durchzuführen.</a:t>
            </a:r>
          </a:p>
        </p:txBody>
      </p:sp>
      <p:sp>
        <p:nvSpPr>
          <p:cNvPr id="3" name="Textfeld 2">
            <a:extLst>
              <a:ext uri="{FF2B5EF4-FFF2-40B4-BE49-F238E27FC236}">
                <a16:creationId xmlns:a16="http://schemas.microsoft.com/office/drawing/2014/main" id="{7CAE0334-B0C5-419E-A1EF-F1C149D1D231}"/>
              </a:ext>
            </a:extLst>
          </p:cNvPr>
          <p:cNvSpPr txBox="1"/>
          <p:nvPr userDrawn="1"/>
        </p:nvSpPr>
        <p:spPr>
          <a:xfrm>
            <a:off x="1452086" y="21939761"/>
            <a:ext cx="27371040" cy="5789342"/>
          </a:xfrm>
          <a:prstGeom prst="rect">
            <a:avLst/>
          </a:prstGeom>
          <a:noFill/>
        </p:spPr>
        <p:txBody>
          <a:bodyPr wrap="square" rtlCol="0">
            <a:spAutoFit/>
          </a:bodyPr>
          <a:lstStyle/>
          <a:p>
            <a:pPr algn="just">
              <a:lnSpc>
                <a:spcPct val="150000"/>
              </a:lnSpc>
            </a:pPr>
            <a:r>
              <a:rPr lang="de-DE" sz="4000" b="1" kern="1200" dirty="0">
                <a:solidFill>
                  <a:srgbClr val="003CA0"/>
                </a:solidFill>
                <a:latin typeface="Open Sans" panose="020B0606030504020204" pitchFamily="34" charset="0"/>
                <a:ea typeface="Open Sans" panose="020B0606030504020204" pitchFamily="34" charset="0"/>
                <a:cs typeface="Open Sans" panose="020B0606030504020204" pitchFamily="34" charset="0"/>
              </a:rPr>
              <a:t>MASTERPOSTER ZU ARBEITEN, DIE EINER GEHEIMHALTUNGSERKLÄRUNG UNTERLIEGEN</a:t>
            </a:r>
          </a:p>
          <a:p>
            <a:pPr algn="just">
              <a:lnSpc>
                <a:spcPct val="1500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Auch für solche Arbeiten, die einer Geheimhaltungserklärung unterliegen, ist ein im Rahmen der Öffentlichkeitsarbeit der HAW Hamburg nutzbares Masterposter zu erstellen. Der Inhalt des Posters sollte daher entsprechend ausgewählt werden. Einige Anregungen zur Vermeidung von Konflikten mit den Interessen des beteiligten Industrieunternehmens wären z.B.:</a:t>
            </a:r>
          </a:p>
          <a:p>
            <a:pPr marL="457200" lvl="0" indent="-457200" algn="just">
              <a:lnSpc>
                <a:spcPct val="150000"/>
              </a:lnSpc>
              <a:buFont typeface="Arial" panose="020B0604020202020204" pitchFamily="34" charset="0"/>
              <a:buChar char="•"/>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Herausgreifen eines in sich abgeschlossenen (wissenschaftlichen) Themenkomplexes, der nicht der Geheimhaltung unterliegt</a:t>
            </a:r>
          </a:p>
          <a:p>
            <a:pPr marL="457200" lvl="0" indent="-457200" algn="just">
              <a:lnSpc>
                <a:spcPct val="150000"/>
              </a:lnSpc>
              <a:buFont typeface="Arial" panose="020B0604020202020204" pitchFamily="34" charset="0"/>
              <a:buChar char="•"/>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Modifikation von Diagrammachsen (z.B. ausschließlich rein qualitative Darstellung der </a:t>
            </a:r>
            <a:r>
              <a:rPr lang="de-DE" sz="3000" b="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Graphenverläufe</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457200" lvl="0" indent="-457200" algn="just">
              <a:lnSpc>
                <a:spcPct val="150000"/>
              </a:lnSpc>
              <a:buFont typeface="Arial" panose="020B0604020202020204" pitchFamily="34" charset="0"/>
              <a:buChar char="•"/>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Darstellung der wissenschaftlichen Methoden, die als Grundlage für die Arbeit dienten</a:t>
            </a:r>
          </a:p>
          <a:p>
            <a:pPr algn="just">
              <a:lnSpc>
                <a:spcPct val="1500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Die Auswahl der Inhalte des Posters sollte unbedingt in Absprache mit Ihrem / Ihrer Betreuer*in erfolgen.</a:t>
            </a:r>
          </a:p>
        </p:txBody>
      </p:sp>
      <p:sp>
        <p:nvSpPr>
          <p:cNvPr id="4" name="Textplatzhalter 15">
            <a:extLst>
              <a:ext uri="{FF2B5EF4-FFF2-40B4-BE49-F238E27FC236}">
                <a16:creationId xmlns:a16="http://schemas.microsoft.com/office/drawing/2014/main" id="{372D6733-6C1C-4CA0-88D7-5AB792115ADE}"/>
              </a:ext>
            </a:extLst>
          </p:cNvPr>
          <p:cNvSpPr txBox="1">
            <a:spLocks/>
          </p:cNvSpPr>
          <p:nvPr userDrawn="1"/>
        </p:nvSpPr>
        <p:spPr>
          <a:xfrm>
            <a:off x="1066797" y="9318456"/>
            <a:ext cx="28101925" cy="2451904"/>
          </a:xfrm>
          <a:prstGeom prst="rect">
            <a:avLst/>
          </a:prstGeom>
        </p:spPr>
        <p:txBody>
          <a:bodyPr anchor="ctr">
            <a:noAutofit/>
          </a:bodyPr>
          <a:lstStyle>
            <a:lvl1pPr marL="0" indent="0" algn="l" defTabSz="3027487" rtl="0" eaLnBrk="1" latinLnBrk="0" hangingPunct="1">
              <a:lnSpc>
                <a:spcPct val="90000"/>
              </a:lnSpc>
              <a:spcBef>
                <a:spcPts val="3311"/>
              </a:spcBef>
              <a:buFont typeface="Arial" panose="020B0604020202020204" pitchFamily="34" charset="0"/>
              <a:buNone/>
              <a:defRPr sz="5000"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003CA0"/>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003CA0"/>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003CA0"/>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003CA0"/>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lnSpc>
                <a:spcPct val="100000"/>
              </a:lnSpc>
            </a:pPr>
            <a:r>
              <a:rPr lang="de-DE" sz="5400" b="1" kern="1200" dirty="0">
                <a:solidFill>
                  <a:srgbClr val="0096D2"/>
                </a:solidFill>
                <a:latin typeface="Martel Heavy" panose="00000A00000000000000" pitchFamily="2" charset="0"/>
                <a:ea typeface="Open Sans" panose="020B0606030504020204" pitchFamily="34" charset="0"/>
                <a:cs typeface="Martel Heavy" panose="00000A00000000000000" pitchFamily="2" charset="0"/>
              </a:rPr>
              <a:t>Herzlichen Glückwunsch, Sie befinden sich auf der Zielgeraden zu Ihrem Masterabschluss an der HAW Hamburg!</a:t>
            </a:r>
          </a:p>
        </p:txBody>
      </p:sp>
      <p:sp>
        <p:nvSpPr>
          <p:cNvPr id="5" name="Textplatzhalter 17">
            <a:extLst>
              <a:ext uri="{FF2B5EF4-FFF2-40B4-BE49-F238E27FC236}">
                <a16:creationId xmlns:a16="http://schemas.microsoft.com/office/drawing/2014/main" id="{2D2D8216-EBF6-4A41-9DCB-F5EB5435268D}"/>
              </a:ext>
            </a:extLst>
          </p:cNvPr>
          <p:cNvSpPr txBox="1">
            <a:spLocks/>
          </p:cNvSpPr>
          <p:nvPr userDrawn="1"/>
        </p:nvSpPr>
        <p:spPr>
          <a:xfrm>
            <a:off x="1066798" y="6200649"/>
            <a:ext cx="28101925" cy="2356294"/>
          </a:xfrm>
          <a:prstGeom prst="rect">
            <a:avLst/>
          </a:prstGeom>
        </p:spPr>
        <p:txBody>
          <a:bodyPr anchor="ctr">
            <a:normAutofit/>
          </a:bodyPr>
          <a:lstStyle>
            <a:lvl1pPr marL="0" indent="0" algn="l" defTabSz="3027487" rtl="0" eaLnBrk="1" latinLnBrk="0" hangingPunct="1">
              <a:lnSpc>
                <a:spcPct val="90000"/>
              </a:lnSpc>
              <a:spcBef>
                <a:spcPts val="3311"/>
              </a:spcBef>
              <a:buFont typeface="Arial" panose="020B0604020202020204" pitchFamily="34" charset="0"/>
              <a:buNone/>
              <a:defRPr sz="9000" b="1"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sz="9000" dirty="0">
                <a:solidFill>
                  <a:srgbClr val="003CA0"/>
                </a:solidFill>
                <a:latin typeface="Martel Heavy" panose="00000A00000000000000" pitchFamily="2" charset="0"/>
                <a:cs typeface="Martel Heavy" panose="00000A00000000000000" pitchFamily="2" charset="0"/>
              </a:rPr>
              <a:t>Anleitung zur Erstellung eines Masterposters</a:t>
            </a:r>
          </a:p>
        </p:txBody>
      </p:sp>
      <p:sp>
        <p:nvSpPr>
          <p:cNvPr id="6" name="Textplatzhalter 19">
            <a:extLst>
              <a:ext uri="{FF2B5EF4-FFF2-40B4-BE49-F238E27FC236}">
                <a16:creationId xmlns:a16="http://schemas.microsoft.com/office/drawing/2014/main" id="{CCA58A74-9F64-416A-BCE3-74FE3B0F3743}"/>
              </a:ext>
            </a:extLst>
          </p:cNvPr>
          <p:cNvSpPr txBox="1">
            <a:spLocks/>
          </p:cNvSpPr>
          <p:nvPr userDrawn="1"/>
        </p:nvSpPr>
        <p:spPr>
          <a:xfrm>
            <a:off x="1066797" y="40696030"/>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Stand 03/2020</a:t>
            </a:r>
          </a:p>
        </p:txBody>
      </p:sp>
      <p:sp>
        <p:nvSpPr>
          <p:cNvPr id="7" name="Textplatzhalter 19">
            <a:extLst>
              <a:ext uri="{FF2B5EF4-FFF2-40B4-BE49-F238E27FC236}">
                <a16:creationId xmlns:a16="http://schemas.microsoft.com/office/drawing/2014/main" id="{B70C4660-3A15-4CDF-97AB-46A8ACA6C5A1}"/>
              </a:ext>
            </a:extLst>
          </p:cNvPr>
          <p:cNvSpPr txBox="1">
            <a:spLocks/>
          </p:cNvSpPr>
          <p:nvPr userDrawn="1"/>
        </p:nvSpPr>
        <p:spPr>
          <a:xfrm>
            <a:off x="1066797" y="41236844"/>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Prüfungsordnung 2020</a:t>
            </a:r>
          </a:p>
        </p:txBody>
      </p:sp>
    </p:spTree>
    <p:extLst>
      <p:ext uri="{BB962C8B-B14F-4D97-AF65-F5344CB8AC3E}">
        <p14:creationId xmlns:p14="http://schemas.microsoft.com/office/powerpoint/2010/main" val="11965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leitung_Seite2">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CAE0334-B0C5-419E-A1EF-F1C149D1D231}"/>
              </a:ext>
            </a:extLst>
          </p:cNvPr>
          <p:cNvSpPr txBox="1"/>
          <p:nvPr userDrawn="1"/>
        </p:nvSpPr>
        <p:spPr>
          <a:xfrm>
            <a:off x="1452085" y="12417062"/>
            <a:ext cx="27371040" cy="6946710"/>
          </a:xfrm>
          <a:prstGeom prst="rect">
            <a:avLst/>
          </a:prstGeom>
          <a:noFill/>
        </p:spPr>
        <p:txBody>
          <a:bodyPr wrap="square" rtlCol="0">
            <a:spAutoFit/>
          </a:bodyPr>
          <a:lstStyle/>
          <a:p>
            <a:pPr algn="just">
              <a:lnSpc>
                <a:spcPts val="4900"/>
              </a:lnSpc>
            </a:pPr>
            <a:r>
              <a:rPr lang="de-DE" sz="4000" b="1" kern="1200" dirty="0">
                <a:solidFill>
                  <a:srgbClr val="003CA0"/>
                </a:solidFill>
                <a:latin typeface="Open Sans" panose="020B0606030504020204" pitchFamily="34" charset="0"/>
                <a:ea typeface="Open Sans" panose="020B0606030504020204" pitchFamily="34" charset="0"/>
                <a:cs typeface="Open Sans" panose="020B0606030504020204" pitchFamily="34" charset="0"/>
              </a:rPr>
              <a:t>NUTZUNG DES TEMPLATES</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dieser Präsentation finden Sie 3 verschiedene Mustervorlagen als Layoutvorschläge für Ihr Abschlussposter – zwei davon in deutscher und eine in englischer Sprache. Bitte suchen Sie sich EINE Mustervorlage für Ihre Arbeit aus und löschen Sie die restlichen Seiten aus dieser Präsentation.</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Sie sollten sich dabei an die formale Gliederung und Aufteilung (Text – Grafik) der Templates halten. Es steht Ihnen jedoch frei, diese in ihrem Umfang zu variieren und die Textfeldlängen anzupassen.</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Achten Sie aber bitte unbedingt darauf, dass sie die Abstände zu den Seitenrändern, sowie zwischen den Textfeldern einhalten (d.h. die Breite der Textfelder), sodass sich ein ansprechendes und auch über unterschiedliche Poster hinweg einheitliches Bild ergibt. Zur Kontrolle steht Ihnen in dieser Vorlage für jeden Layoutvorschlag eine blaue Layoutmaske zur Verfügung (auf den letzten beiden Folien), die Sie schnell und einfach über Ihr fertig gestaltetes Poster legen können, um die Einhaltung der Maße zu überprüfen. Die Einhaltung dieser Regeln fließt später auch in die Bewertung Ihres Posters mit ein. Die Einhaltung dieser Regeln fließt später auch in die Bewertung Ihres Posters mit ein.</a:t>
            </a:r>
          </a:p>
          <a:p>
            <a:pPr algn="just">
              <a:lnSpc>
                <a:spcPts val="4900"/>
              </a:lnSpc>
            </a:pPr>
            <a:endPar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feld 3">
            <a:extLst>
              <a:ext uri="{FF2B5EF4-FFF2-40B4-BE49-F238E27FC236}">
                <a16:creationId xmlns:a16="http://schemas.microsoft.com/office/drawing/2014/main" id="{17755530-F270-4274-9048-879C9342941B}"/>
              </a:ext>
            </a:extLst>
          </p:cNvPr>
          <p:cNvSpPr txBox="1"/>
          <p:nvPr userDrawn="1"/>
        </p:nvSpPr>
        <p:spPr>
          <a:xfrm>
            <a:off x="1452085" y="19582047"/>
            <a:ext cx="27371040" cy="5061578"/>
          </a:xfrm>
          <a:prstGeom prst="rect">
            <a:avLst/>
          </a:prstGeom>
          <a:noFill/>
        </p:spPr>
        <p:txBody>
          <a:bodyPr wrap="square" rtlCol="0">
            <a:spAutoFit/>
          </a:bodyPr>
          <a:lstStyle/>
          <a:p>
            <a:pPr algn="just">
              <a:lnSpc>
                <a:spcPts val="4900"/>
              </a:lnSpc>
            </a:pPr>
            <a:r>
              <a:rPr lang="de-DE" sz="4000" b="1" kern="1200" dirty="0">
                <a:solidFill>
                  <a:srgbClr val="003CA0"/>
                </a:solidFill>
                <a:latin typeface="Open Sans" panose="020B0606030504020204" pitchFamily="34" charset="0"/>
                <a:ea typeface="Open Sans" panose="020B0606030504020204" pitchFamily="34" charset="0"/>
                <a:cs typeface="Open Sans" panose="020B0606030504020204" pitchFamily="34" charset="0"/>
              </a:rPr>
              <a:t>SCHRIFTARTEN UND -FARBEN</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Das Corporate Design (CD) der Hochschule sieht die Schriftarten Martel Heavy und Open Sans vor. Deren Verwendung ist obligatorisch, jedoch sind sie nicht bei Microsoft Office vorinstalliert (ja Sie haben richtig gehört, aber haben Sie etwas anderes von der HAW erwartet? 😉).</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dem .</a:t>
            </a:r>
            <a:r>
              <a:rPr lang="de-DE" sz="3000" b="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zip</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-Ordner, den Sie sich von der HAW-Website heruntergeladen haben, befinden sich die Installationsdateien für die oben genannten Schriftarten. Mit je einem Doppelklick auf die insgesamt vier Installationsdateien öffnet sich ein Fenster mit einem Beispieltext der Schriften. Klicken Sie oben links auf den Button „Installieren“. Herzlichen Glückwunsch, Sie haben damit gezeigt, dass Sie Ihren Masterabschluss verdient haben und sind jetzt stolzer Besitzer der HAW Schriftarten!</a:t>
            </a:r>
            <a:endParaRPr lang="de-DE" sz="16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Die verwendbaren Schriftfarben richten sich ebenfalls nach dem offiziellen Corporate Design der HAW Hamburg und sind wie folgt definiert:</a:t>
            </a:r>
          </a:p>
        </p:txBody>
      </p:sp>
      <p:graphicFrame>
        <p:nvGraphicFramePr>
          <p:cNvPr id="6" name="Tabelle 5">
            <a:extLst>
              <a:ext uri="{FF2B5EF4-FFF2-40B4-BE49-F238E27FC236}">
                <a16:creationId xmlns:a16="http://schemas.microsoft.com/office/drawing/2014/main" id="{52DAC08F-6A76-4172-9D94-B9A75F255514}"/>
              </a:ext>
            </a:extLst>
          </p:cNvPr>
          <p:cNvGraphicFramePr>
            <a:graphicFrameLocks noGrp="1"/>
          </p:cNvGraphicFramePr>
          <p:nvPr userDrawn="1">
            <p:extLst>
              <p:ext uri="{D42A27DB-BD31-4B8C-83A1-F6EECF244321}">
                <p14:modId xmlns:p14="http://schemas.microsoft.com/office/powerpoint/2010/main" val="289835653"/>
              </p:ext>
            </p:extLst>
          </p:nvPr>
        </p:nvGraphicFramePr>
        <p:xfrm>
          <a:off x="1452085" y="24785769"/>
          <a:ext cx="27371040" cy="2759353"/>
        </p:xfrm>
        <a:graphic>
          <a:graphicData uri="http://schemas.openxmlformats.org/drawingml/2006/table">
            <a:tbl>
              <a:tblPr firstRow="1" firstCol="1" bandRow="1">
                <a:tableStyleId>{5940675A-B579-460E-94D1-54222C63F5DA}</a:tableStyleId>
              </a:tblPr>
              <a:tblGrid>
                <a:gridCol w="6849233">
                  <a:extLst>
                    <a:ext uri="{9D8B030D-6E8A-4147-A177-3AD203B41FA5}">
                      <a16:colId xmlns:a16="http://schemas.microsoft.com/office/drawing/2014/main" val="2212127253"/>
                    </a:ext>
                  </a:extLst>
                </a:gridCol>
                <a:gridCol w="4105835">
                  <a:extLst>
                    <a:ext uri="{9D8B030D-6E8A-4147-A177-3AD203B41FA5}">
                      <a16:colId xmlns:a16="http://schemas.microsoft.com/office/drawing/2014/main" val="3694505463"/>
                    </a:ext>
                  </a:extLst>
                </a:gridCol>
                <a:gridCol w="3657600">
                  <a:extLst>
                    <a:ext uri="{9D8B030D-6E8A-4147-A177-3AD203B41FA5}">
                      <a16:colId xmlns:a16="http://schemas.microsoft.com/office/drawing/2014/main" val="1355272860"/>
                    </a:ext>
                  </a:extLst>
                </a:gridCol>
                <a:gridCol w="3529130">
                  <a:extLst>
                    <a:ext uri="{9D8B030D-6E8A-4147-A177-3AD203B41FA5}">
                      <a16:colId xmlns:a16="http://schemas.microsoft.com/office/drawing/2014/main" val="745823690"/>
                    </a:ext>
                  </a:extLst>
                </a:gridCol>
                <a:gridCol w="9229242">
                  <a:extLst>
                    <a:ext uri="{9D8B030D-6E8A-4147-A177-3AD203B41FA5}">
                      <a16:colId xmlns:a16="http://schemas.microsoft.com/office/drawing/2014/main" val="179591705"/>
                    </a:ext>
                  </a:extLst>
                </a:gridCol>
              </a:tblGrid>
              <a:tr h="543189">
                <a:tc>
                  <a:txBody>
                    <a:bodyPr/>
                    <a:lstStyle/>
                    <a:p>
                      <a:pPr algn="just">
                        <a:lnSpc>
                          <a:spcPct val="107000"/>
                        </a:lnSpc>
                        <a:spcAft>
                          <a:spcPts val="0"/>
                        </a:spcAft>
                      </a:pPr>
                      <a:r>
                        <a:rPr lang="de-DE" sz="3000" b="1" dirty="0">
                          <a:effectLst/>
                        </a:rPr>
                        <a:t>Name</a:t>
                      </a: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gridSpan="3">
                  <a:txBody>
                    <a:bodyPr/>
                    <a:lstStyle/>
                    <a:p>
                      <a:pPr algn="just">
                        <a:lnSpc>
                          <a:spcPct val="107000"/>
                        </a:lnSpc>
                        <a:spcAft>
                          <a:spcPts val="0"/>
                        </a:spcAft>
                      </a:pPr>
                      <a:r>
                        <a:rPr lang="de-DE" sz="3000" b="1" dirty="0">
                          <a:effectLst/>
                        </a:rPr>
                        <a:t>RGB-Farbcode</a:t>
                      </a: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hMerge="1">
                  <a:txBody>
                    <a:bodyPr/>
                    <a:lstStyle/>
                    <a:p>
                      <a:endParaRPr lang="de-DE"/>
                    </a:p>
                  </a:txBody>
                  <a:tcPr/>
                </a:tc>
                <a:tc hMerge="1">
                  <a:txBody>
                    <a:bodyPr/>
                    <a:lstStyle/>
                    <a:p>
                      <a:endParaRPr lang="de-DE"/>
                    </a:p>
                  </a:txBody>
                  <a:tcPr/>
                </a:tc>
                <a:tc>
                  <a:txBody>
                    <a:bodyPr/>
                    <a:lstStyle/>
                    <a:p>
                      <a:pPr algn="just">
                        <a:lnSpc>
                          <a:spcPct val="107000"/>
                        </a:lnSpc>
                        <a:spcAft>
                          <a:spcPts val="0"/>
                        </a:spcAft>
                      </a:pPr>
                      <a:r>
                        <a:rPr lang="de-DE" sz="3000" b="1" dirty="0">
                          <a:effectLst/>
                        </a:rPr>
                        <a:t>Farbe</a:t>
                      </a: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37802496"/>
                  </a:ext>
                </a:extLst>
              </a:tr>
              <a:tr h="586597">
                <a:tc>
                  <a:txBody>
                    <a:bodyPr/>
                    <a:lstStyle/>
                    <a:p>
                      <a:pPr algn="just">
                        <a:lnSpc>
                          <a:spcPct val="107000"/>
                        </a:lnSpc>
                        <a:spcAft>
                          <a:spcPts val="0"/>
                        </a:spcAft>
                      </a:pPr>
                      <a:r>
                        <a:rPr lang="de-DE" sz="3000" dirty="0">
                          <a:effectLst/>
                        </a:rPr>
                        <a:t>HAW Hauptblau</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  </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60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160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dirty="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003CA0"/>
                    </a:solidFill>
                  </a:tcPr>
                </a:tc>
                <a:extLst>
                  <a:ext uri="{0D108BD9-81ED-4DB2-BD59-A6C34878D82A}">
                    <a16:rowId xmlns:a16="http://schemas.microsoft.com/office/drawing/2014/main" val="3176683493"/>
                  </a:ext>
                </a:extLst>
              </a:tr>
              <a:tr h="543189">
                <a:tc>
                  <a:txBody>
                    <a:bodyPr/>
                    <a:lstStyle/>
                    <a:p>
                      <a:pPr algn="just">
                        <a:lnSpc>
                          <a:spcPct val="107000"/>
                        </a:lnSpc>
                        <a:spcAft>
                          <a:spcPts val="0"/>
                        </a:spcAft>
                      </a:pPr>
                      <a:r>
                        <a:rPr lang="de-DE" sz="3000" dirty="0">
                          <a:effectLst/>
                        </a:rPr>
                        <a:t>HAW Mittelblau</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150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210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dirty="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0096D2"/>
                    </a:solidFill>
                  </a:tcPr>
                </a:tc>
                <a:extLst>
                  <a:ext uri="{0D108BD9-81ED-4DB2-BD59-A6C34878D82A}">
                    <a16:rowId xmlns:a16="http://schemas.microsoft.com/office/drawing/2014/main" val="3256484908"/>
                  </a:ext>
                </a:extLst>
              </a:tr>
              <a:tr h="543189">
                <a:tc>
                  <a:txBody>
                    <a:bodyPr/>
                    <a:lstStyle/>
                    <a:p>
                      <a:pPr algn="just">
                        <a:lnSpc>
                          <a:spcPct val="107000"/>
                        </a:lnSpc>
                        <a:spcAft>
                          <a:spcPts val="0"/>
                        </a:spcAft>
                      </a:pPr>
                      <a:r>
                        <a:rPr lang="de-DE" sz="3000" dirty="0">
                          <a:effectLst/>
                        </a:rPr>
                        <a:t>HAW Hellblau</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160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190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220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dirty="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rgbClr val="A0BEDC"/>
                    </a:solidFill>
                  </a:tcPr>
                </a:tc>
                <a:extLst>
                  <a:ext uri="{0D108BD9-81ED-4DB2-BD59-A6C34878D82A}">
                    <a16:rowId xmlns:a16="http://schemas.microsoft.com/office/drawing/2014/main" val="263506975"/>
                  </a:ext>
                </a:extLst>
              </a:tr>
              <a:tr h="543189">
                <a:tc>
                  <a:txBody>
                    <a:bodyPr/>
                    <a:lstStyle/>
                    <a:p>
                      <a:pPr algn="just">
                        <a:lnSpc>
                          <a:spcPct val="107000"/>
                        </a:lnSpc>
                        <a:spcAft>
                          <a:spcPts val="0"/>
                        </a:spcAft>
                      </a:pPr>
                      <a:r>
                        <a:rPr lang="de-DE" sz="3000" dirty="0">
                          <a:effectLst/>
                        </a:rPr>
                        <a:t>Schwarz</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a:effectLst/>
                        </a:rPr>
                        <a:t>0</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gn="just">
                        <a:lnSpc>
                          <a:spcPct val="107000"/>
                        </a:lnSpc>
                        <a:spcAft>
                          <a:spcPts val="0"/>
                        </a:spcAft>
                      </a:pPr>
                      <a:r>
                        <a:rPr lang="de-DE" sz="3000" dirty="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tx1"/>
                    </a:solidFill>
                  </a:tcPr>
                </a:tc>
                <a:extLst>
                  <a:ext uri="{0D108BD9-81ED-4DB2-BD59-A6C34878D82A}">
                    <a16:rowId xmlns:a16="http://schemas.microsoft.com/office/drawing/2014/main" val="815305899"/>
                  </a:ext>
                </a:extLst>
              </a:tr>
            </a:tbl>
          </a:graphicData>
        </a:graphic>
      </p:graphicFrame>
      <p:sp>
        <p:nvSpPr>
          <p:cNvPr id="7" name="Textfeld 6">
            <a:extLst>
              <a:ext uri="{FF2B5EF4-FFF2-40B4-BE49-F238E27FC236}">
                <a16:creationId xmlns:a16="http://schemas.microsoft.com/office/drawing/2014/main" id="{E601EBE1-326C-4477-B99C-BB7C7C30686D}"/>
              </a:ext>
            </a:extLst>
          </p:cNvPr>
          <p:cNvSpPr txBox="1"/>
          <p:nvPr userDrawn="1"/>
        </p:nvSpPr>
        <p:spPr>
          <a:xfrm>
            <a:off x="1452085" y="28442312"/>
            <a:ext cx="27371040" cy="11345350"/>
          </a:xfrm>
          <a:prstGeom prst="rect">
            <a:avLst/>
          </a:prstGeom>
          <a:noFill/>
        </p:spPr>
        <p:txBody>
          <a:bodyPr wrap="square" rtlCol="0">
            <a:spAutoFit/>
          </a:bodyPr>
          <a:lstStyle/>
          <a:p>
            <a:pPr algn="just">
              <a:lnSpc>
                <a:spcPts val="4900"/>
              </a:lnSpc>
            </a:pPr>
            <a:r>
              <a:rPr lang="de-DE" sz="4000" b="1" kern="1200" dirty="0">
                <a:solidFill>
                  <a:srgbClr val="003CA0"/>
                </a:solidFill>
                <a:latin typeface="Open Sans" panose="020B0606030504020204" pitchFamily="34" charset="0"/>
                <a:ea typeface="Open Sans" panose="020B0606030504020204" pitchFamily="34" charset="0"/>
                <a:cs typeface="Open Sans" panose="020B0606030504020204" pitchFamily="34" charset="0"/>
              </a:rPr>
              <a:t>ETIKETTE</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Das Masterposter sollte in jedem Fall folgende Elemente enthalten:</a:t>
            </a:r>
          </a:p>
          <a:p>
            <a:pPr marL="457200" indent="-457200" algn="just">
              <a:lnSpc>
                <a:spcPts val="4900"/>
              </a:lnSpc>
              <a:buFont typeface="Arial" panose="020B0604020202020204" pitchFamily="34" charset="0"/>
              <a:buChar char="•"/>
            </a:pPr>
            <a:r>
              <a:rPr lang="de-DE" sz="3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Überschrift</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dirty="0">
                <a:solidFill>
                  <a:srgbClr val="003CA0"/>
                </a:solidFill>
                <a:latin typeface="Martel Heavy" panose="00000A00000000000000" pitchFamily="2" charset="0"/>
                <a:ea typeface="Open Sans" panose="020B0606030504020204" pitchFamily="34" charset="0"/>
                <a:cs typeface="Martel Heavy" panose="00000A00000000000000" pitchFamily="2" charset="0"/>
              </a:rPr>
              <a:t>Martel Heavy, 100pt, HAW Hauptblau</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just">
              <a:lnSpc>
                <a:spcPts val="4900"/>
              </a:lnSpc>
            </a:pP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Diese Überschrift muss NICHT dem Titel Ihrer Masterarbeit entsprechen. Vielmehr soll sie mit wenigen (Schlag-)Worten den Kern der Arbeit erfassen 	und das Interesse des Betrachters wecken. Versuchen Sie dabei, eine Überschriftenlänge von ein (höchstens zwei) Zeilen nicht zu überschreiten.</a:t>
            </a:r>
          </a:p>
          <a:p>
            <a:pPr marL="457200" indent="-457200" algn="just">
              <a:lnSpc>
                <a:spcPts val="4900"/>
              </a:lnSpc>
              <a:buFont typeface="Arial" panose="020B0604020202020204" pitchFamily="34" charset="0"/>
              <a:buChar char="•"/>
            </a:pPr>
            <a:r>
              <a:rPr lang="de-DE" sz="3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Unterüberschrift</a:t>
            </a: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3000" b="1" i="0" kern="1200" dirty="0">
                <a:solidFill>
                  <a:srgbClr val="003CA0"/>
                </a:solidFill>
                <a:latin typeface="Open Sans" panose="020B0606030504020204" pitchFamily="34" charset="0"/>
                <a:ea typeface="Open Sans" panose="020B0606030504020204" pitchFamily="34" charset="0"/>
                <a:cs typeface="Open Sans" panose="020B0606030504020204" pitchFamily="34" charset="0"/>
              </a:rPr>
              <a:t>OPEN SANS BOLD VERSAL, 40pt, HAW HAUPTBLAU</a:t>
            </a:r>
            <a:r>
              <a:rPr lang="de-DE" sz="30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just">
              <a:lnSpc>
                <a:spcPts val="4900"/>
              </a:lnSpc>
            </a:pP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Hier können zusätzliche Informationen zur Überschrift angeführt werden, um z.B. das in der Überschrift genannte Thema zu konkretisieren und 	einzugrenzen.</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Anlesetext</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dirty="0">
                <a:solidFill>
                  <a:srgbClr val="0096D2"/>
                </a:solidFill>
                <a:latin typeface="Martel Heavy" panose="00000A00000000000000" pitchFamily="2" charset="0"/>
                <a:ea typeface="Open Sans" panose="020B0606030504020204" pitchFamily="34" charset="0"/>
                <a:cs typeface="Martel Heavy" panose="00000A00000000000000" pitchFamily="2" charset="0"/>
              </a:rPr>
              <a:t>Martel Heavy, 34pt, HAW Mittelblau</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just">
              <a:lnSpc>
                <a:spcPts val="4900"/>
              </a:lnSpc>
            </a:pP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Dieser Text kann als „Abstract“ verstanden werden.</a:t>
            </a:r>
          </a:p>
          <a:p>
            <a:pPr marL="0" marR="0" lvl="0" indent="0" algn="just" defTabSz="457200" rtl="0" eaLnBrk="1" fontAlgn="auto" latinLnBrk="0" hangingPunct="1">
              <a:lnSpc>
                <a:spcPts val="4900"/>
              </a:lnSpc>
              <a:spcBef>
                <a:spcPts val="0"/>
              </a:spcBef>
              <a:spcAft>
                <a:spcPts val="0"/>
              </a:spcAft>
              <a:buClrTx/>
              <a:buSzTx/>
              <a:buFontTx/>
              <a:buNone/>
              <a:tabLst/>
              <a:defRPr/>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Gliederung</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Einleitung, Durchführung, Ergebnisse und Diskussion  (oder sinngemäß)</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Überschriften: </a:t>
            </a:r>
            <a:r>
              <a:rPr lang="de-DE" sz="3000" b="1" i="0" kern="1200" dirty="0">
                <a:solidFill>
                  <a:srgbClr val="003CA0"/>
                </a:solidFill>
                <a:latin typeface="Open Sans" panose="020B0606030504020204" pitchFamily="34" charset="0"/>
                <a:ea typeface="Open Sans" panose="020B0606030504020204" pitchFamily="34" charset="0"/>
                <a:cs typeface="Open Sans" panose="020B0606030504020204" pitchFamily="34" charset="0"/>
              </a:rPr>
              <a:t>OPEN SANS BOLD VERSAL, 30pt, HAW HAUPTBLAU</a:t>
            </a:r>
          </a:p>
          <a:p>
            <a:pPr lvl="1" algn="just">
              <a:lnSpc>
                <a:spcPts val="4900"/>
              </a:lnSpc>
            </a:pP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Text: </a:t>
            </a:r>
            <a:r>
              <a:rPr lang="de-DE" sz="30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Open Sans light, 30pt, schwarz, Blocksatz, 35pt Zeilenabstand</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Mindestens 3 Abbildungen</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(Auflösung: mindestens 300 dpi)</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Bildunterschriften in </a:t>
            </a:r>
            <a:r>
              <a:rPr lang="de-DE" sz="3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Open Sans, </a:t>
            </a:r>
            <a:r>
              <a:rPr lang="de-DE" sz="3000" b="1" i="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bold</a:t>
            </a:r>
            <a:r>
              <a:rPr lang="de-DE" sz="3000" b="1"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20pt, schwarz</a:t>
            </a:r>
          </a:p>
          <a:p>
            <a:pPr marL="0" marR="0" lvl="0" indent="0" algn="just" defTabSz="457200" rtl="0" eaLnBrk="1" fontAlgn="auto" latinLnBrk="0" hangingPunct="1">
              <a:lnSpc>
                <a:spcPts val="4900"/>
              </a:lnSpc>
              <a:spcBef>
                <a:spcPts val="0"/>
              </a:spcBef>
              <a:spcAft>
                <a:spcPts val="0"/>
              </a:spcAft>
              <a:buClrTx/>
              <a:buSzTx/>
              <a:buFontTx/>
              <a:buNone/>
              <a:tabLst/>
              <a:defRPr/>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Credits</a:t>
            </a:r>
            <a:r>
              <a:rPr lang="de-DE" sz="3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3000" b="1" kern="1200" dirty="0">
                <a:solidFill>
                  <a:srgbClr val="003CA0"/>
                </a:solidFill>
                <a:latin typeface="Open Sans" panose="020B0606030504020204" pitchFamily="34" charset="0"/>
                <a:ea typeface="Open Sans" panose="020B0606030504020204" pitchFamily="34" charset="0"/>
                <a:cs typeface="Open Sans" panose="020B0606030504020204" pitchFamily="34" charset="0"/>
              </a:rPr>
              <a:t>TITEL: OPEN SANS BOLD VERSAL, 24pt, HAW HAUPTBLAU, </a:t>
            </a:r>
            <a:r>
              <a:rPr lang="de-DE" sz="3000" b="0" kern="1200" dirty="0">
                <a:solidFill>
                  <a:srgbClr val="003CA0"/>
                </a:solidFill>
                <a:latin typeface="Open Sans" panose="020B0606030504020204" pitchFamily="34" charset="0"/>
                <a:ea typeface="Open Sans" panose="020B0606030504020204" pitchFamily="34" charset="0"/>
                <a:cs typeface="Open Sans" panose="020B0606030504020204" pitchFamily="34" charset="0"/>
              </a:rPr>
              <a:t>Inhalt: Open Sans, 24pt, HAW Hauptblau</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de-DE" sz="3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Diese befinden sich im grauen Balken in der „Fußzeile“ des Posters und sollen Informationen zu Ersteller, Betreuer und (industriellen) 	Kooperationspartner (wenn möglich inklusive Firmenlogo) enthalten.</a:t>
            </a:r>
          </a:p>
        </p:txBody>
      </p:sp>
      <p:sp>
        <p:nvSpPr>
          <p:cNvPr id="10" name="Textplatzhalter 15">
            <a:extLst>
              <a:ext uri="{FF2B5EF4-FFF2-40B4-BE49-F238E27FC236}">
                <a16:creationId xmlns:a16="http://schemas.microsoft.com/office/drawing/2014/main" id="{D50C953A-5F81-4A41-B062-835BBB51CA17}"/>
              </a:ext>
            </a:extLst>
          </p:cNvPr>
          <p:cNvSpPr txBox="1">
            <a:spLocks/>
          </p:cNvSpPr>
          <p:nvPr userDrawn="1"/>
        </p:nvSpPr>
        <p:spPr>
          <a:xfrm>
            <a:off x="1066797" y="9318456"/>
            <a:ext cx="28101925" cy="2451904"/>
          </a:xfrm>
          <a:prstGeom prst="rect">
            <a:avLst/>
          </a:prstGeom>
        </p:spPr>
        <p:txBody>
          <a:bodyPr anchor="ctr">
            <a:noAutofit/>
          </a:bodyPr>
          <a:lstStyle>
            <a:lvl1pPr marL="0" indent="0" algn="l" defTabSz="3027487" rtl="0" eaLnBrk="1" latinLnBrk="0" hangingPunct="1">
              <a:lnSpc>
                <a:spcPct val="90000"/>
              </a:lnSpc>
              <a:spcBef>
                <a:spcPts val="3311"/>
              </a:spcBef>
              <a:buFont typeface="Arial" panose="020B0604020202020204" pitchFamily="34" charset="0"/>
              <a:buNone/>
              <a:defRPr sz="5000"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rgbClr val="003CA0"/>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rgbClr val="003CA0"/>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rgbClr val="003CA0"/>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rgbClr val="003CA0"/>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lnSpc>
                <a:spcPct val="100000"/>
              </a:lnSpc>
            </a:pPr>
            <a:r>
              <a:rPr lang="de-DE" sz="5400" b="1" kern="1200" dirty="0">
                <a:solidFill>
                  <a:srgbClr val="0096D2"/>
                </a:solidFill>
                <a:latin typeface="Martel Heavy" panose="00000A00000000000000" pitchFamily="2" charset="0"/>
                <a:ea typeface="Open Sans" panose="020B0606030504020204" pitchFamily="34" charset="0"/>
                <a:cs typeface="Martel Heavy" panose="00000A00000000000000" pitchFamily="2" charset="0"/>
              </a:rPr>
              <a:t>Folgende Regularien sind bei der Erstellung des Masterposters gemäß der Richtlinie zur Erstellung von Abschlussarbeiten einzuhalten.</a:t>
            </a:r>
          </a:p>
        </p:txBody>
      </p:sp>
      <p:sp>
        <p:nvSpPr>
          <p:cNvPr id="8" name="Textplatzhalter 19">
            <a:extLst>
              <a:ext uri="{FF2B5EF4-FFF2-40B4-BE49-F238E27FC236}">
                <a16:creationId xmlns:a16="http://schemas.microsoft.com/office/drawing/2014/main" id="{4F221E1C-BB7A-42DB-8BF1-D8188F84A765}"/>
              </a:ext>
            </a:extLst>
          </p:cNvPr>
          <p:cNvSpPr txBox="1">
            <a:spLocks/>
          </p:cNvSpPr>
          <p:nvPr userDrawn="1"/>
        </p:nvSpPr>
        <p:spPr>
          <a:xfrm>
            <a:off x="1066797" y="40696030"/>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Stand 03/2020</a:t>
            </a:r>
          </a:p>
        </p:txBody>
      </p:sp>
      <p:sp>
        <p:nvSpPr>
          <p:cNvPr id="9" name="Textplatzhalter 19">
            <a:extLst>
              <a:ext uri="{FF2B5EF4-FFF2-40B4-BE49-F238E27FC236}">
                <a16:creationId xmlns:a16="http://schemas.microsoft.com/office/drawing/2014/main" id="{D374B3D5-632E-47F7-9724-2DDE25134DE5}"/>
              </a:ext>
            </a:extLst>
          </p:cNvPr>
          <p:cNvSpPr txBox="1">
            <a:spLocks/>
          </p:cNvSpPr>
          <p:nvPr userDrawn="1"/>
        </p:nvSpPr>
        <p:spPr>
          <a:xfrm>
            <a:off x="1066797" y="41236844"/>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Prüfungsordnung 2020</a:t>
            </a:r>
          </a:p>
        </p:txBody>
      </p:sp>
      <p:sp>
        <p:nvSpPr>
          <p:cNvPr id="11" name="Textplatzhalter 17">
            <a:extLst>
              <a:ext uri="{FF2B5EF4-FFF2-40B4-BE49-F238E27FC236}">
                <a16:creationId xmlns:a16="http://schemas.microsoft.com/office/drawing/2014/main" id="{8A125F97-3F7F-42AD-83F5-DE54A6C9C023}"/>
              </a:ext>
            </a:extLst>
          </p:cNvPr>
          <p:cNvSpPr txBox="1">
            <a:spLocks/>
          </p:cNvSpPr>
          <p:nvPr userDrawn="1"/>
        </p:nvSpPr>
        <p:spPr>
          <a:xfrm>
            <a:off x="1066798" y="6200649"/>
            <a:ext cx="28101925" cy="2356294"/>
          </a:xfrm>
          <a:prstGeom prst="rect">
            <a:avLst/>
          </a:prstGeom>
        </p:spPr>
        <p:txBody>
          <a:bodyPr anchor="ctr">
            <a:normAutofit/>
          </a:bodyPr>
          <a:lstStyle>
            <a:lvl1pPr marL="0" indent="0" algn="l" defTabSz="3027487" rtl="0" eaLnBrk="1" latinLnBrk="0" hangingPunct="1">
              <a:lnSpc>
                <a:spcPct val="90000"/>
              </a:lnSpc>
              <a:spcBef>
                <a:spcPts val="3311"/>
              </a:spcBef>
              <a:buFont typeface="Arial" panose="020B0604020202020204" pitchFamily="34" charset="0"/>
              <a:buNone/>
              <a:defRPr sz="9000" b="1"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sz="9000" dirty="0">
                <a:solidFill>
                  <a:srgbClr val="003CA0"/>
                </a:solidFill>
                <a:latin typeface="Martel Heavy" panose="00000A00000000000000" pitchFamily="2" charset="0"/>
                <a:cs typeface="Martel Heavy" panose="00000A00000000000000" pitchFamily="2" charset="0"/>
              </a:rPr>
              <a:t>Anleitung zur Erstellung eines Masterposters</a:t>
            </a:r>
          </a:p>
        </p:txBody>
      </p:sp>
    </p:spTree>
    <p:extLst>
      <p:ext uri="{BB962C8B-B14F-4D97-AF65-F5344CB8AC3E}">
        <p14:creationId xmlns:p14="http://schemas.microsoft.com/office/powerpoint/2010/main" val="180909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nleitung_Seite3">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CAE0334-B0C5-419E-A1EF-F1C149D1D231}"/>
              </a:ext>
            </a:extLst>
          </p:cNvPr>
          <p:cNvSpPr txBox="1"/>
          <p:nvPr userDrawn="1"/>
        </p:nvSpPr>
        <p:spPr>
          <a:xfrm>
            <a:off x="1452085" y="12417062"/>
            <a:ext cx="27371040" cy="3804824"/>
          </a:xfrm>
          <a:prstGeom prst="rect">
            <a:avLst/>
          </a:prstGeom>
          <a:noFill/>
        </p:spPr>
        <p:txBody>
          <a:bodyPr wrap="square" rtlCol="0">
            <a:spAutoFit/>
          </a:bodyPr>
          <a:lstStyle/>
          <a:p>
            <a:pPr algn="just">
              <a:lnSpc>
                <a:spcPts val="4900"/>
              </a:lnSpc>
            </a:pPr>
            <a:r>
              <a:rPr lang="de-DE" sz="4000" b="1" kern="1200" dirty="0">
                <a:solidFill>
                  <a:srgbClr val="003CA0"/>
                </a:solidFill>
                <a:latin typeface="Open Sans" panose="020B0606030504020204" pitchFamily="34" charset="0"/>
                <a:ea typeface="Open Sans" panose="020B0606030504020204" pitchFamily="34" charset="0"/>
                <a:cs typeface="Open Sans" panose="020B0606030504020204" pitchFamily="34" charset="0"/>
              </a:rPr>
              <a:t>ABGABE UND BEWERTUNGSKRITERIEN</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Die Abgabe des Masterposters erfolgt bis auf Weiteres zusammen mit der Masterarbeit in digitaler Form auf CD an das Fakultätsservicebüro, sowie per E-Mail an den / die betreuende*n Professor*in als </a:t>
            </a: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3000" b="0" i="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pdf</a:t>
            </a: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und </a:t>
            </a: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de-DE" sz="3000" b="0" i="1"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pptx</a:t>
            </a:r>
            <a:r>
              <a:rPr lang="de-DE" sz="3000" b="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Datei.</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Für Ihr Kolloquium steht es Ihnen frei, ob und in welcher Form Sie das Poster präsentieren möchten. Bitte stimmen Sie sich aber diesbezüglich auch mit Ihrem / Ihrer Betreuer*in und auch mit Ihrem / Ihrer industriellem/r Betreuer*in im Vorfeld ab!</a:t>
            </a:r>
          </a:p>
          <a:p>
            <a:pPr algn="just">
              <a:lnSpc>
                <a:spcPts val="4900"/>
              </a:lnSpc>
            </a:pPr>
            <a:r>
              <a:rPr lang="de-DE" sz="30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Zur Bewertung Ihres Posters können u.a. folgende Kriterien herangezogen werden:</a:t>
            </a:r>
          </a:p>
        </p:txBody>
      </p:sp>
      <p:graphicFrame>
        <p:nvGraphicFramePr>
          <p:cNvPr id="2" name="Tabelle 1">
            <a:extLst>
              <a:ext uri="{FF2B5EF4-FFF2-40B4-BE49-F238E27FC236}">
                <a16:creationId xmlns:a16="http://schemas.microsoft.com/office/drawing/2014/main" id="{234E5D8B-FA05-4CB0-9BC2-6C01006C3F83}"/>
              </a:ext>
            </a:extLst>
          </p:cNvPr>
          <p:cNvGraphicFramePr>
            <a:graphicFrameLocks noGrp="1"/>
          </p:cNvGraphicFramePr>
          <p:nvPr userDrawn="1">
            <p:extLst>
              <p:ext uri="{D42A27DB-BD31-4B8C-83A1-F6EECF244321}">
                <p14:modId xmlns:p14="http://schemas.microsoft.com/office/powerpoint/2010/main" val="2190279716"/>
              </p:ext>
            </p:extLst>
          </p:nvPr>
        </p:nvGraphicFramePr>
        <p:xfrm>
          <a:off x="1452085" y="16834632"/>
          <a:ext cx="27371039" cy="15480000"/>
        </p:xfrm>
        <a:graphic>
          <a:graphicData uri="http://schemas.openxmlformats.org/drawingml/2006/table">
            <a:tbl>
              <a:tblPr firstRow="1" firstCol="1" bandRow="1">
                <a:tableStyleId>{5940675A-B579-460E-94D1-54222C63F5DA}</a:tableStyleId>
              </a:tblPr>
              <a:tblGrid>
                <a:gridCol w="26557431">
                  <a:extLst>
                    <a:ext uri="{9D8B030D-6E8A-4147-A177-3AD203B41FA5}">
                      <a16:colId xmlns:a16="http://schemas.microsoft.com/office/drawing/2014/main" val="3123278783"/>
                    </a:ext>
                  </a:extLst>
                </a:gridCol>
                <a:gridCol w="813608">
                  <a:extLst>
                    <a:ext uri="{9D8B030D-6E8A-4147-A177-3AD203B41FA5}">
                      <a16:colId xmlns:a16="http://schemas.microsoft.com/office/drawing/2014/main" val="1529513659"/>
                    </a:ext>
                  </a:extLst>
                </a:gridCol>
              </a:tblGrid>
              <a:tr h="645000">
                <a:tc gridSpan="2">
                  <a:txBody>
                    <a:bodyPr/>
                    <a:lstStyle/>
                    <a:p>
                      <a:pPr algn="just">
                        <a:lnSpc>
                          <a:spcPct val="107000"/>
                        </a:lnSpc>
                        <a:spcAft>
                          <a:spcPts val="0"/>
                        </a:spcAft>
                      </a:pPr>
                      <a:r>
                        <a:rPr lang="de-DE" sz="3000" b="1" dirty="0">
                          <a:effectLst/>
                        </a:rPr>
                        <a:t>Inhalt</a:t>
                      </a: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algn="just">
                        <a:lnSpc>
                          <a:spcPct val="107000"/>
                        </a:lnSpc>
                        <a:spcAft>
                          <a:spcPts val="0"/>
                        </a:spcAft>
                      </a:pP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126952515"/>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Beachtung der Gliederung</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342900" lvl="0" indent="-342900" algn="just">
                        <a:lnSpc>
                          <a:spcPct val="107000"/>
                        </a:lnSpc>
                        <a:spcAft>
                          <a:spcPts val="0"/>
                        </a:spcAft>
                        <a:buFont typeface="Symbol" panose="05050102010706020507" pitchFamily="18" charset="2"/>
                        <a:buChar char=""/>
                      </a:pP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393377546"/>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dirty="0">
                          <a:effectLst/>
                        </a:rPr>
                        <a:t>Erfassung des Kerngedankens der Arbeit</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dirty="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912967013"/>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Aussagekraft der Überschrift</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662798940"/>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Formulierung der Inhalte</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783299218"/>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Roter Faden im Text</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987796472"/>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Aussagekräftige und selbsterklärende Abbildungen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dirty="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4094960562"/>
                  </a:ext>
                </a:extLst>
              </a:tr>
              <a:tr h="645000">
                <a:tc gridSpan="2">
                  <a:txBody>
                    <a:bodyPr/>
                    <a:lstStyle/>
                    <a:p>
                      <a:pPr algn="just">
                        <a:lnSpc>
                          <a:spcPct val="107000"/>
                        </a:lnSpc>
                        <a:spcAft>
                          <a:spcPts val="0"/>
                        </a:spcAft>
                      </a:pPr>
                      <a:r>
                        <a:rPr lang="de-DE" sz="3000" b="1" dirty="0">
                          <a:effectLst/>
                        </a:rPr>
                        <a:t>Formatierung</a:t>
                      </a: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algn="just">
                        <a:lnSpc>
                          <a:spcPct val="107000"/>
                        </a:lnSpc>
                        <a:spcAft>
                          <a:spcPts val="0"/>
                        </a:spcAft>
                      </a:pP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346027376"/>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Einhaltung der Schriftgrößen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722065467"/>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Verwendung der HAW Schriftarten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700387707"/>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dirty="0">
                          <a:effectLst/>
                        </a:rPr>
                        <a:t>Verwendung der HAW Farben</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714838118"/>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dirty="0">
                          <a:effectLst/>
                        </a:rPr>
                        <a:t>Beachtung der maßlichen Richtlinien gemäß Seite xxx</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239529729"/>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Qualität der Abbildungen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017978120"/>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Lesbarkeit von Texten auf Abbildungen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338919741"/>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Zeilenabstand: 110% der Schriftgröße</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dirty="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341277996"/>
                  </a:ext>
                </a:extLst>
              </a:tr>
              <a:tr h="645000">
                <a:tc gridSpan="2">
                  <a:txBody>
                    <a:bodyPr/>
                    <a:lstStyle/>
                    <a:p>
                      <a:pPr algn="just">
                        <a:lnSpc>
                          <a:spcPct val="107000"/>
                        </a:lnSpc>
                        <a:spcAft>
                          <a:spcPts val="0"/>
                        </a:spcAft>
                      </a:pPr>
                      <a:r>
                        <a:rPr lang="de-DE" sz="3000" b="1" dirty="0">
                          <a:effectLst/>
                        </a:rPr>
                        <a:t>Etikette / Gesamteindruck</a:t>
                      </a: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algn="just">
                        <a:lnSpc>
                          <a:spcPct val="107000"/>
                        </a:lnSpc>
                        <a:spcAft>
                          <a:spcPts val="0"/>
                        </a:spcAft>
                      </a:pP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46191480"/>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Korrekte Rechtschreibung</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689038185"/>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Sorgfalt bei der redaktionellen Überarbeitung</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711088142"/>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Einheitliches Gesamtbild</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371433123"/>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Verwendung des Templates</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4043393386"/>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a:effectLst/>
                        </a:rPr>
                        <a:t>Ausgewogenheit zwischen Text und Bildern</a:t>
                      </a:r>
                      <a:endParaRPr lang="de-DE" sz="3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dirty="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546730061"/>
                  </a:ext>
                </a:extLst>
              </a:tr>
              <a:tr h="645000">
                <a:tc gridSpan="2">
                  <a:txBody>
                    <a:bodyPr/>
                    <a:lstStyle/>
                    <a:p>
                      <a:pPr algn="just">
                        <a:lnSpc>
                          <a:spcPct val="107000"/>
                        </a:lnSpc>
                        <a:spcAft>
                          <a:spcPts val="0"/>
                        </a:spcAft>
                      </a:pPr>
                      <a:r>
                        <a:rPr lang="de-DE" sz="3000" b="1" dirty="0">
                          <a:effectLst/>
                        </a:rPr>
                        <a:t>Abgabe</a:t>
                      </a: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hMerge="1">
                  <a:txBody>
                    <a:bodyPr/>
                    <a:lstStyle/>
                    <a:p>
                      <a:pPr algn="just">
                        <a:lnSpc>
                          <a:spcPct val="107000"/>
                        </a:lnSpc>
                        <a:spcAft>
                          <a:spcPts val="0"/>
                        </a:spcAft>
                      </a:pPr>
                      <a:endParaRPr lang="de-DE" sz="30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839884427"/>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dirty="0">
                          <a:effectLst/>
                        </a:rPr>
                        <a:t>CD mit Poster (.</a:t>
                      </a:r>
                      <a:r>
                        <a:rPr lang="de-DE" sz="3000" dirty="0" err="1">
                          <a:effectLst/>
                        </a:rPr>
                        <a:t>pdf</a:t>
                      </a:r>
                      <a:r>
                        <a:rPr lang="de-DE" sz="3000" dirty="0">
                          <a:effectLst/>
                        </a:rPr>
                        <a:t> und .</a:t>
                      </a:r>
                      <a:r>
                        <a:rPr lang="de-DE" sz="3000" dirty="0" err="1">
                          <a:effectLst/>
                        </a:rPr>
                        <a:t>pptx</a:t>
                      </a:r>
                      <a:r>
                        <a:rPr lang="de-DE" sz="3000" dirty="0">
                          <a:effectLst/>
                        </a:rPr>
                        <a:t>) und Nutzungsfreigabeerklärung</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2929056222"/>
                  </a:ext>
                </a:extLst>
              </a:tr>
              <a:tr h="645000">
                <a:tc>
                  <a:txBody>
                    <a:bodyPr/>
                    <a:lstStyle/>
                    <a:p>
                      <a:pPr marL="342900" lvl="0" indent="-342900" algn="just">
                        <a:lnSpc>
                          <a:spcPct val="107000"/>
                        </a:lnSpc>
                        <a:spcAft>
                          <a:spcPts val="0"/>
                        </a:spcAft>
                        <a:buFont typeface="Symbol" panose="05050102010706020507" pitchFamily="18" charset="2"/>
                        <a:buChar char=""/>
                      </a:pPr>
                      <a:r>
                        <a:rPr lang="de-DE" sz="3000" dirty="0">
                          <a:effectLst/>
                        </a:rPr>
                        <a:t>E-Mail an den / die Professor/in (Poster in .</a:t>
                      </a:r>
                      <a:r>
                        <a:rPr lang="de-DE" sz="3000" dirty="0" err="1">
                          <a:effectLst/>
                        </a:rPr>
                        <a:t>pdf</a:t>
                      </a:r>
                      <a:r>
                        <a:rPr lang="de-DE" sz="3000" dirty="0">
                          <a:effectLst/>
                        </a:rPr>
                        <a:t> und .</a:t>
                      </a:r>
                      <a:r>
                        <a:rPr lang="de-DE" sz="3000" dirty="0" err="1">
                          <a:effectLst/>
                        </a:rPr>
                        <a:t>pptx</a:t>
                      </a:r>
                      <a:r>
                        <a:rPr lang="de-DE" sz="3000" dirty="0">
                          <a:effectLst/>
                        </a:rPr>
                        <a:t> und Freigabeerklärung)</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lvl="0" indent="0" algn="just">
                        <a:lnSpc>
                          <a:spcPct val="107000"/>
                        </a:lnSpc>
                        <a:spcAft>
                          <a:spcPts val="0"/>
                        </a:spcAft>
                        <a:buFont typeface="Symbol" panose="05050102010706020507" pitchFamily="18" charset="2"/>
                        <a:buNone/>
                      </a:pPr>
                      <a:r>
                        <a:rPr lang="de-DE" sz="3000" dirty="0">
                          <a:effectLst/>
                        </a:rPr>
                        <a:t> </a:t>
                      </a:r>
                      <a:endParaRPr lang="de-DE" sz="30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408659886"/>
                  </a:ext>
                </a:extLst>
              </a:tr>
            </a:tbl>
          </a:graphicData>
        </a:graphic>
      </p:graphicFrame>
      <p:sp>
        <p:nvSpPr>
          <p:cNvPr id="4" name="Textplatzhalter 19">
            <a:extLst>
              <a:ext uri="{FF2B5EF4-FFF2-40B4-BE49-F238E27FC236}">
                <a16:creationId xmlns:a16="http://schemas.microsoft.com/office/drawing/2014/main" id="{1DF60128-C8ED-4E1A-A63D-9C8BAE0454E6}"/>
              </a:ext>
            </a:extLst>
          </p:cNvPr>
          <p:cNvSpPr txBox="1">
            <a:spLocks/>
          </p:cNvSpPr>
          <p:nvPr userDrawn="1"/>
        </p:nvSpPr>
        <p:spPr>
          <a:xfrm>
            <a:off x="1066797" y="40696030"/>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Stand 03/2020</a:t>
            </a:r>
          </a:p>
        </p:txBody>
      </p:sp>
      <p:sp>
        <p:nvSpPr>
          <p:cNvPr id="5" name="Textplatzhalter 19">
            <a:extLst>
              <a:ext uri="{FF2B5EF4-FFF2-40B4-BE49-F238E27FC236}">
                <a16:creationId xmlns:a16="http://schemas.microsoft.com/office/drawing/2014/main" id="{E46592CE-BC42-44E3-ADCE-A62827B1FE54}"/>
              </a:ext>
            </a:extLst>
          </p:cNvPr>
          <p:cNvSpPr txBox="1">
            <a:spLocks/>
          </p:cNvSpPr>
          <p:nvPr userDrawn="1"/>
        </p:nvSpPr>
        <p:spPr>
          <a:xfrm>
            <a:off x="1066797" y="41236844"/>
            <a:ext cx="11031418" cy="507943"/>
          </a:xfrm>
          <a:prstGeom prst="rect">
            <a:avLst/>
          </a:prstGeom>
        </p:spPr>
        <p:txBody>
          <a:bodyPr anchor="t">
            <a:noAutofit/>
          </a:bodyPr>
          <a:lstStyle>
            <a:lvl1pPr marL="0" indent="0" algn="l" defTabSz="3027487" rtl="0" eaLnBrk="1" latinLnBrk="0" hangingPunct="1">
              <a:lnSpc>
                <a:spcPct val="100000"/>
              </a:lnSpc>
              <a:spcBef>
                <a:spcPts val="3311"/>
              </a:spcBef>
              <a:buFont typeface="Arial" panose="020B0604020202020204" pitchFamily="34" charset="0"/>
              <a:buNone/>
              <a:defRPr sz="2500" kern="1200">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2pPr>
            <a:lvl3pPr marL="3784359"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3pPr>
            <a:lvl4pPr marL="5298102"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4pPr>
            <a:lvl5pPr marL="6811846" indent="-756872" algn="l" defTabSz="3027487" rtl="0" eaLnBrk="1" latinLnBrk="0" hangingPunct="1">
              <a:lnSpc>
                <a:spcPct val="90000"/>
              </a:lnSpc>
              <a:spcBef>
                <a:spcPts val="1655"/>
              </a:spcBef>
              <a:buFont typeface="Arial" panose="020B0604020202020204" pitchFamily="34" charset="0"/>
              <a:buChar char="•"/>
              <a:defRPr sz="2500" kern="1200">
                <a:solidFill>
                  <a:schemeClr val="tx1"/>
                </a:solidFill>
                <a:latin typeface="Martel Heavy" panose="00000A00000000000000" pitchFamily="2" charset="0"/>
                <a:ea typeface="+mn-ea"/>
                <a:cs typeface="Martel Heavy" panose="00000A00000000000000" pitchFamily="2" charset="0"/>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Prüfungsordnung 2020</a:t>
            </a:r>
          </a:p>
        </p:txBody>
      </p:sp>
      <p:sp>
        <p:nvSpPr>
          <p:cNvPr id="6" name="Textplatzhalter 17">
            <a:extLst>
              <a:ext uri="{FF2B5EF4-FFF2-40B4-BE49-F238E27FC236}">
                <a16:creationId xmlns:a16="http://schemas.microsoft.com/office/drawing/2014/main" id="{2E6B6A92-6601-498B-8B4A-FF66550109EE}"/>
              </a:ext>
            </a:extLst>
          </p:cNvPr>
          <p:cNvSpPr txBox="1">
            <a:spLocks/>
          </p:cNvSpPr>
          <p:nvPr userDrawn="1"/>
        </p:nvSpPr>
        <p:spPr>
          <a:xfrm>
            <a:off x="1066798" y="6200649"/>
            <a:ext cx="28101925" cy="2356294"/>
          </a:xfrm>
          <a:prstGeom prst="rect">
            <a:avLst/>
          </a:prstGeom>
        </p:spPr>
        <p:txBody>
          <a:bodyPr anchor="ctr">
            <a:normAutofit/>
          </a:bodyPr>
          <a:lstStyle>
            <a:lvl1pPr marL="0" indent="0" algn="l" defTabSz="3027487" rtl="0" eaLnBrk="1" latinLnBrk="0" hangingPunct="1">
              <a:lnSpc>
                <a:spcPct val="90000"/>
              </a:lnSpc>
              <a:spcBef>
                <a:spcPts val="3311"/>
              </a:spcBef>
              <a:buFont typeface="Arial" panose="020B0604020202020204" pitchFamily="34" charset="0"/>
              <a:buNone/>
              <a:defRPr sz="9000" b="1" kern="1200">
                <a:solidFill>
                  <a:srgbClr val="003CA0"/>
                </a:solidFill>
                <a:latin typeface="Martel Heavy" panose="00000A00000000000000" pitchFamily="2" charset="0"/>
                <a:ea typeface="+mn-ea"/>
                <a:cs typeface="Martel Heavy" panose="00000A00000000000000" pitchFamily="2"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sz="9000" dirty="0">
                <a:solidFill>
                  <a:srgbClr val="003CA0"/>
                </a:solidFill>
                <a:latin typeface="Martel Heavy" panose="00000A00000000000000" pitchFamily="2" charset="0"/>
                <a:cs typeface="Martel Heavy" panose="00000A00000000000000" pitchFamily="2" charset="0"/>
              </a:rPr>
              <a:t>Anleitung zur Erstellung eines Masterposters</a:t>
            </a:r>
          </a:p>
        </p:txBody>
      </p:sp>
    </p:spTree>
    <p:extLst>
      <p:ext uri="{BB962C8B-B14F-4D97-AF65-F5344CB8AC3E}">
        <p14:creationId xmlns:p14="http://schemas.microsoft.com/office/powerpoint/2010/main" val="256282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ayoutoption_Deutsch1">
    <p:spTree>
      <p:nvGrpSpPr>
        <p:cNvPr id="1" name=""/>
        <p:cNvGrpSpPr/>
        <p:nvPr/>
      </p:nvGrpSpPr>
      <p:grpSpPr>
        <a:xfrm>
          <a:off x="0" y="0"/>
          <a:ext cx="0" cy="0"/>
          <a:chOff x="0" y="0"/>
          <a:chExt cx="0" cy="0"/>
        </a:xfrm>
      </p:grpSpPr>
      <p:sp>
        <p:nvSpPr>
          <p:cNvPr id="50" name="Rechteck 49">
            <a:extLst>
              <a:ext uri="{FF2B5EF4-FFF2-40B4-BE49-F238E27FC236}">
                <a16:creationId xmlns:a16="http://schemas.microsoft.com/office/drawing/2014/main" id="{2EE90C2D-8443-40BB-BC12-8085EA81269C}"/>
              </a:ext>
            </a:extLst>
          </p:cNvPr>
          <p:cNvSpPr/>
          <p:nvPr userDrawn="1"/>
        </p:nvSpPr>
        <p:spPr>
          <a:xfrm>
            <a:off x="23180040" y="786054"/>
            <a:ext cx="6578600" cy="258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8000" b="1" spc="10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HAW </a:t>
            </a:r>
          </a:p>
          <a:p>
            <a:pPr algn="l"/>
            <a:r>
              <a:rPr lang="de-DE" sz="8000" b="1" spc="10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25" name="Rechteck 24">
            <a:extLst>
              <a:ext uri="{FF2B5EF4-FFF2-40B4-BE49-F238E27FC236}">
                <a16:creationId xmlns:a16="http://schemas.microsoft.com/office/drawing/2014/main" id="{941591AA-A2B2-4E5C-8A72-4810F1A11982}"/>
              </a:ext>
            </a:extLst>
          </p:cNvPr>
          <p:cNvSpPr/>
          <p:nvPr userDrawn="1"/>
        </p:nvSpPr>
        <p:spPr>
          <a:xfrm>
            <a:off x="23180040" y="786054"/>
            <a:ext cx="6578600" cy="258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8000" b="1" spc="10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HAW </a:t>
            </a:r>
          </a:p>
          <a:p>
            <a:pPr algn="l"/>
            <a:r>
              <a:rPr lang="de-DE" sz="8000" b="1" spc="10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31" name="Textplatzhalter 15">
            <a:extLst>
              <a:ext uri="{FF2B5EF4-FFF2-40B4-BE49-F238E27FC236}">
                <a16:creationId xmlns:a16="http://schemas.microsoft.com/office/drawing/2014/main" id="{773D253F-6563-4D06-8E63-352E7C306420}"/>
              </a:ext>
            </a:extLst>
          </p:cNvPr>
          <p:cNvSpPr>
            <a:spLocks noGrp="1"/>
          </p:cNvSpPr>
          <p:nvPr>
            <p:ph type="body" sz="quarter" idx="10" hasCustomPrompt="1"/>
          </p:nvPr>
        </p:nvSpPr>
        <p:spPr>
          <a:xfrm>
            <a:off x="1272811" y="9088363"/>
            <a:ext cx="21372035" cy="2398116"/>
          </a:xfrm>
          <a:prstGeom prst="rect">
            <a:avLst/>
          </a:prstGeom>
        </p:spPr>
        <p:txBody>
          <a:bodyPr anchor="ctr">
            <a:noAutofit/>
          </a:bodyPr>
          <a:lstStyle>
            <a:lvl1pPr marL="0" indent="0">
              <a:lnSpc>
                <a:spcPts val="5000"/>
              </a:lnSpc>
              <a:buNone/>
              <a:defRPr sz="4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003CA0"/>
                </a:solidFill>
                <a:latin typeface="Martel Heavy" panose="00000A00000000000000" pitchFamily="2" charset="0"/>
                <a:cs typeface="Martel Heavy" panose="00000A00000000000000" pitchFamily="2" charset="0"/>
              </a:defRPr>
            </a:lvl2pPr>
            <a:lvl3pPr>
              <a:defRPr>
                <a:solidFill>
                  <a:srgbClr val="003CA0"/>
                </a:solidFill>
                <a:latin typeface="Martel Heavy" panose="00000A00000000000000" pitchFamily="2" charset="0"/>
                <a:cs typeface="Martel Heavy" panose="00000A00000000000000" pitchFamily="2" charset="0"/>
              </a:defRPr>
            </a:lvl3pPr>
            <a:lvl4pPr>
              <a:defRPr>
                <a:solidFill>
                  <a:srgbClr val="003CA0"/>
                </a:solidFill>
                <a:latin typeface="Martel Heavy" panose="00000A00000000000000" pitchFamily="2" charset="0"/>
                <a:cs typeface="Martel Heavy" panose="00000A00000000000000" pitchFamily="2" charset="0"/>
              </a:defRPr>
            </a:lvl4pPr>
            <a:lvl5pPr>
              <a:defRPr>
                <a:solidFill>
                  <a:srgbClr val="003CA0"/>
                </a:solidFill>
                <a:latin typeface="Martel Heavy" panose="00000A00000000000000" pitchFamily="2" charset="0"/>
                <a:cs typeface="Martel Heavy" panose="00000A00000000000000" pitchFamily="2" charset="0"/>
              </a:defRPr>
            </a:lvl5pPr>
          </a:lstStyle>
          <a:p>
            <a:pPr lvl="0"/>
            <a:r>
              <a:rPr lang="de-DE" dirty="0"/>
              <a:t>ERGÄNZUNGEN ZUR ÜBERSCHRIFT – BIS ZU 2 ZEILEN</a:t>
            </a:r>
          </a:p>
          <a:p>
            <a:pPr lvl="0"/>
            <a:r>
              <a:rPr lang="de-DE" dirty="0"/>
              <a:t>(Schriftgröße 40, linksbündig, Open Sans, HAW-Hauptblau, Großbuchstaben)</a:t>
            </a:r>
          </a:p>
        </p:txBody>
      </p:sp>
      <p:sp>
        <p:nvSpPr>
          <p:cNvPr id="36" name="Textplatzhalter 29">
            <a:extLst>
              <a:ext uri="{FF2B5EF4-FFF2-40B4-BE49-F238E27FC236}">
                <a16:creationId xmlns:a16="http://schemas.microsoft.com/office/drawing/2014/main" id="{1456FBEC-FD0F-4844-8D22-6C7B9A408009}"/>
              </a:ext>
            </a:extLst>
          </p:cNvPr>
          <p:cNvSpPr>
            <a:spLocks noGrp="1"/>
          </p:cNvSpPr>
          <p:nvPr>
            <p:ph type="body" sz="quarter" idx="18" hasCustomPrompt="1"/>
          </p:nvPr>
        </p:nvSpPr>
        <p:spPr>
          <a:xfrm>
            <a:off x="1272811" y="11486479"/>
            <a:ext cx="27593542" cy="3492833"/>
          </a:xfrm>
          <a:prstGeom prst="rect">
            <a:avLst/>
          </a:prstGeom>
        </p:spPr>
        <p:txBody>
          <a:bodyPr anchor="ctr">
            <a:noAutofit/>
          </a:bodyPr>
          <a:lstStyle>
            <a:lvl1pPr marL="0" marR="0" indent="0" algn="l" defTabSz="3027487" rtl="0" eaLnBrk="1" fontAlgn="auto" latinLnBrk="0" hangingPunct="1">
              <a:lnSpc>
                <a:spcPts val="4700"/>
              </a:lnSpc>
              <a:spcBef>
                <a:spcPts val="3311"/>
              </a:spcBef>
              <a:spcAft>
                <a:spcPts val="0"/>
              </a:spcAft>
              <a:buClrTx/>
              <a:buSzTx/>
              <a:buFont typeface="Arial" panose="020B0604020202020204" pitchFamily="34" charset="0"/>
              <a:buNone/>
              <a:tabLst/>
              <a:defRPr sz="3400" b="1">
                <a:solidFill>
                  <a:srgbClr val="0096D2"/>
                </a:solidFill>
                <a:latin typeface="Martel Heavy" panose="00000A00000000000000" pitchFamily="2" charset="0"/>
                <a:ea typeface="Open Sans" panose="020B0606030504020204" pitchFamily="34" charset="0"/>
                <a:cs typeface="Martel Heavy" panose="00000A00000000000000" pitchFamily="2" charset="0"/>
              </a:defRPr>
            </a:lvl1pPr>
          </a:lstStyle>
          <a:p>
            <a:pPr lvl="0"/>
            <a:r>
              <a:rPr lang="de-DE" dirty="0"/>
              <a:t>Abstract – bis zu 6 Zeilen</a:t>
            </a:r>
          </a:p>
          <a:p>
            <a:pPr lvl="0"/>
            <a:r>
              <a:rPr lang="de-DE" dirty="0"/>
              <a:t>(Schriftgröße 34, linksbündig, Martel Heavy, HAW-Mittelblau)</a:t>
            </a:r>
          </a:p>
        </p:txBody>
      </p:sp>
      <p:sp>
        <p:nvSpPr>
          <p:cNvPr id="38" name="Textplatzhalter 31">
            <a:extLst>
              <a:ext uri="{FF2B5EF4-FFF2-40B4-BE49-F238E27FC236}">
                <a16:creationId xmlns:a16="http://schemas.microsoft.com/office/drawing/2014/main" id="{1571C252-8E5F-4D8F-ACBA-AEC03503991D}"/>
              </a:ext>
            </a:extLst>
          </p:cNvPr>
          <p:cNvSpPr>
            <a:spLocks noGrp="1"/>
          </p:cNvSpPr>
          <p:nvPr>
            <p:ph type="body" sz="quarter" idx="19" hasCustomPrompt="1"/>
          </p:nvPr>
        </p:nvSpPr>
        <p:spPr>
          <a:xfrm>
            <a:off x="1272811" y="16708661"/>
            <a:ext cx="13429130"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44" name="Bildplatzhalter 36">
            <a:extLst>
              <a:ext uri="{FF2B5EF4-FFF2-40B4-BE49-F238E27FC236}">
                <a16:creationId xmlns:a16="http://schemas.microsoft.com/office/drawing/2014/main" id="{EB331230-4275-4919-B503-9B51709CC383}"/>
              </a:ext>
            </a:extLst>
          </p:cNvPr>
          <p:cNvSpPr>
            <a:spLocks noGrp="1"/>
          </p:cNvSpPr>
          <p:nvPr>
            <p:ph type="pic" sz="quarter" idx="23" hasCustomPrompt="1"/>
          </p:nvPr>
        </p:nvSpPr>
        <p:spPr>
          <a:xfrm>
            <a:off x="1272811" y="22540086"/>
            <a:ext cx="13429129" cy="7931785"/>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Abbildung 1</a:t>
            </a:r>
          </a:p>
        </p:txBody>
      </p:sp>
      <p:sp>
        <p:nvSpPr>
          <p:cNvPr id="48" name="Textplatzhalter 44">
            <a:extLst>
              <a:ext uri="{FF2B5EF4-FFF2-40B4-BE49-F238E27FC236}">
                <a16:creationId xmlns:a16="http://schemas.microsoft.com/office/drawing/2014/main" id="{E6F5E153-493E-4CE0-B9E9-CEA30ABE4D73}"/>
              </a:ext>
            </a:extLst>
          </p:cNvPr>
          <p:cNvSpPr>
            <a:spLocks noGrp="1"/>
          </p:cNvSpPr>
          <p:nvPr>
            <p:ph type="body" sz="quarter" idx="26" hasCustomPrompt="1"/>
          </p:nvPr>
        </p:nvSpPr>
        <p:spPr>
          <a:xfrm>
            <a:off x="1272811" y="30547437"/>
            <a:ext cx="13429129" cy="482048"/>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Abbildung 1: xxx</a:t>
            </a:r>
          </a:p>
        </p:txBody>
      </p:sp>
      <p:sp>
        <p:nvSpPr>
          <p:cNvPr id="52" name="Bildplatzhalter 36">
            <a:extLst>
              <a:ext uri="{FF2B5EF4-FFF2-40B4-BE49-F238E27FC236}">
                <a16:creationId xmlns:a16="http://schemas.microsoft.com/office/drawing/2014/main" id="{B7868B87-D56B-45AC-9F57-C1CFBBEA2F68}"/>
              </a:ext>
            </a:extLst>
          </p:cNvPr>
          <p:cNvSpPr>
            <a:spLocks noGrp="1"/>
          </p:cNvSpPr>
          <p:nvPr>
            <p:ph type="pic" sz="quarter" idx="27" hasCustomPrompt="1"/>
          </p:nvPr>
        </p:nvSpPr>
        <p:spPr>
          <a:xfrm>
            <a:off x="1272811" y="31056696"/>
            <a:ext cx="13429129" cy="7398714"/>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Abbildung 2</a:t>
            </a:r>
          </a:p>
        </p:txBody>
      </p:sp>
      <p:sp>
        <p:nvSpPr>
          <p:cNvPr id="53" name="Textplatzhalter 44">
            <a:extLst>
              <a:ext uri="{FF2B5EF4-FFF2-40B4-BE49-F238E27FC236}">
                <a16:creationId xmlns:a16="http://schemas.microsoft.com/office/drawing/2014/main" id="{8531CC9E-816A-4C6B-8BF7-BF6E8A288C34}"/>
              </a:ext>
            </a:extLst>
          </p:cNvPr>
          <p:cNvSpPr>
            <a:spLocks noGrp="1"/>
          </p:cNvSpPr>
          <p:nvPr>
            <p:ph type="body" sz="quarter" idx="28" hasCustomPrompt="1"/>
          </p:nvPr>
        </p:nvSpPr>
        <p:spPr>
          <a:xfrm>
            <a:off x="1272811" y="38557005"/>
            <a:ext cx="13429129" cy="499716"/>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Abbildung 2: xxx</a:t>
            </a:r>
          </a:p>
        </p:txBody>
      </p:sp>
      <p:sp>
        <p:nvSpPr>
          <p:cNvPr id="54" name="Bildplatzhalter 36">
            <a:extLst>
              <a:ext uri="{FF2B5EF4-FFF2-40B4-BE49-F238E27FC236}">
                <a16:creationId xmlns:a16="http://schemas.microsoft.com/office/drawing/2014/main" id="{6452BBD1-63AA-40D0-A410-470E0660CD7D}"/>
              </a:ext>
            </a:extLst>
          </p:cNvPr>
          <p:cNvSpPr>
            <a:spLocks noGrp="1"/>
          </p:cNvSpPr>
          <p:nvPr>
            <p:ph type="pic" sz="quarter" idx="29" hasCustomPrompt="1"/>
          </p:nvPr>
        </p:nvSpPr>
        <p:spPr>
          <a:xfrm>
            <a:off x="15570129" y="27824450"/>
            <a:ext cx="13429597" cy="5890950"/>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Abbildung 3</a:t>
            </a:r>
          </a:p>
        </p:txBody>
      </p:sp>
      <p:sp>
        <p:nvSpPr>
          <p:cNvPr id="55" name="Textplatzhalter 44">
            <a:extLst>
              <a:ext uri="{FF2B5EF4-FFF2-40B4-BE49-F238E27FC236}">
                <a16:creationId xmlns:a16="http://schemas.microsoft.com/office/drawing/2014/main" id="{0B97C094-AC06-4FF3-B62D-D25CB15BAEA5}"/>
              </a:ext>
            </a:extLst>
          </p:cNvPr>
          <p:cNvSpPr>
            <a:spLocks noGrp="1"/>
          </p:cNvSpPr>
          <p:nvPr>
            <p:ph type="body" sz="quarter" idx="30" hasCustomPrompt="1"/>
          </p:nvPr>
        </p:nvSpPr>
        <p:spPr>
          <a:xfrm>
            <a:off x="15570128" y="33790907"/>
            <a:ext cx="13429597" cy="558693"/>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Abbildung 3: xxx</a:t>
            </a:r>
          </a:p>
        </p:txBody>
      </p:sp>
      <p:sp>
        <p:nvSpPr>
          <p:cNvPr id="58" name="Bildplatzhalter 36">
            <a:extLst>
              <a:ext uri="{FF2B5EF4-FFF2-40B4-BE49-F238E27FC236}">
                <a16:creationId xmlns:a16="http://schemas.microsoft.com/office/drawing/2014/main" id="{7A7D6CBF-0EC6-4F17-A05F-8E478C3CAA36}"/>
              </a:ext>
            </a:extLst>
          </p:cNvPr>
          <p:cNvSpPr>
            <a:spLocks noGrp="1"/>
          </p:cNvSpPr>
          <p:nvPr>
            <p:ph type="pic" sz="quarter" idx="31" hasCustomPrompt="1"/>
          </p:nvPr>
        </p:nvSpPr>
        <p:spPr>
          <a:xfrm>
            <a:off x="17622982" y="40297037"/>
            <a:ext cx="5021864" cy="1265026"/>
          </a:xfrm>
          <a:prstGeom prst="rect">
            <a:avLst/>
          </a:prstGeom>
        </p:spPr>
        <p:txBody>
          <a:bodyPr anchor="ctr">
            <a:normAutofit/>
          </a:bodyPr>
          <a:lstStyle>
            <a:lvl1pPr marL="0" indent="0" algn="ctr">
              <a:buNone/>
              <a:defRPr sz="28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Logo Industriepartner</a:t>
            </a:r>
          </a:p>
        </p:txBody>
      </p:sp>
      <p:grpSp>
        <p:nvGrpSpPr>
          <p:cNvPr id="24" name="Gruppieren 23">
            <a:extLst>
              <a:ext uri="{FF2B5EF4-FFF2-40B4-BE49-F238E27FC236}">
                <a16:creationId xmlns:a16="http://schemas.microsoft.com/office/drawing/2014/main" id="{21A0304A-28B7-46C1-A428-7CA157C0004C}"/>
              </a:ext>
            </a:extLst>
          </p:cNvPr>
          <p:cNvGrpSpPr/>
          <p:nvPr userDrawn="1"/>
        </p:nvGrpSpPr>
        <p:grpSpPr>
          <a:xfrm>
            <a:off x="23012573" y="40193628"/>
            <a:ext cx="6694453" cy="1606146"/>
            <a:chOff x="23012573" y="40193628"/>
            <a:chExt cx="6694453" cy="1606146"/>
          </a:xfrm>
        </p:grpSpPr>
        <p:sp>
          <p:nvSpPr>
            <p:cNvPr id="28" name="Textfeld 27">
              <a:extLst>
                <a:ext uri="{FF2B5EF4-FFF2-40B4-BE49-F238E27FC236}">
                  <a16:creationId xmlns:a16="http://schemas.microsoft.com/office/drawing/2014/main" id="{5D733995-C408-45E0-B250-CB53D53A2FAF}"/>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p>
          </p:txBody>
        </p:sp>
        <p:sp>
          <p:nvSpPr>
            <p:cNvPr id="30" name="Textfeld 29">
              <a:extLst>
                <a:ext uri="{FF2B5EF4-FFF2-40B4-BE49-F238E27FC236}">
                  <a16:creationId xmlns:a16="http://schemas.microsoft.com/office/drawing/2014/main" id="{40B1C2AC-08F0-48FF-9588-070E3F655111}"/>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a:t>
              </a:r>
              <a:r>
                <a:rPr lang="de-DE" sz="2400" spc="30" baseline="0" dirty="0" err="1">
                  <a:solidFill>
                    <a:srgbClr val="003CA0"/>
                  </a:solidFill>
                  <a:latin typeface="Open Sans" panose="020B0606030504020204" pitchFamily="34" charset="0"/>
                  <a:ea typeface="Open Sans" panose="020B0606030504020204" pitchFamily="34" charset="0"/>
                  <a:cs typeface="Open Sans" panose="020B0606030504020204" pitchFamily="34" charset="0"/>
                </a:rPr>
                <a:t>of</a:t>
              </a: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 Applied Sciences</a:t>
              </a:r>
            </a:p>
            <a:p>
              <a:endParaRPr lang="de-DE" dirty="0"/>
            </a:p>
          </p:txBody>
        </p:sp>
      </p:grpSp>
      <p:sp>
        <p:nvSpPr>
          <p:cNvPr id="32" name="Textfeld 31">
            <a:extLst>
              <a:ext uri="{FF2B5EF4-FFF2-40B4-BE49-F238E27FC236}">
                <a16:creationId xmlns:a16="http://schemas.microsoft.com/office/drawing/2014/main" id="{B6EB190C-6002-4619-AA69-D77042D97543}"/>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33" name="Textfeld 32">
            <a:extLst>
              <a:ext uri="{FF2B5EF4-FFF2-40B4-BE49-F238E27FC236}">
                <a16:creationId xmlns:a16="http://schemas.microsoft.com/office/drawing/2014/main" id="{D67C0E39-BE4A-493B-B238-6706EE32B2A6}"/>
              </a:ext>
            </a:extLst>
          </p:cNvPr>
          <p:cNvSpPr txBox="1"/>
          <p:nvPr userDrawn="1"/>
        </p:nvSpPr>
        <p:spPr>
          <a:xfrm>
            <a:off x="1188104" y="2139900"/>
            <a:ext cx="9488361" cy="1708160"/>
          </a:xfrm>
          <a:prstGeom prst="rect">
            <a:avLst/>
          </a:prstGeom>
          <a:solidFill>
            <a:schemeClr val="bg1"/>
          </a:solidFill>
        </p:spPr>
        <p:txBody>
          <a:bodyPr wrap="square" rtlCol="0">
            <a:spAutoFit/>
          </a:bodyPr>
          <a:lstStyle/>
          <a:p>
            <a:pPr>
              <a:lnSpc>
                <a:spcPts val="4200"/>
              </a:lnSpc>
            </a:pPr>
            <a:r>
              <a:rPr lang="de-DE" sz="3200" b="1"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FAKULTÄT TECHNIK UND INFORMATIK</a:t>
            </a: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Department</a:t>
            </a: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Fahrzeugtechnik und Flugzeugbau</a:t>
            </a:r>
          </a:p>
        </p:txBody>
      </p:sp>
      <p:sp>
        <p:nvSpPr>
          <p:cNvPr id="12" name="Textfeld 11">
            <a:extLst>
              <a:ext uri="{FF2B5EF4-FFF2-40B4-BE49-F238E27FC236}">
                <a16:creationId xmlns:a16="http://schemas.microsoft.com/office/drawing/2014/main" id="{2E9CA218-BFC2-4898-A21B-858D03E54E2C}"/>
              </a:ext>
            </a:extLst>
          </p:cNvPr>
          <p:cNvSpPr txBox="1"/>
          <p:nvPr userDrawn="1"/>
        </p:nvSpPr>
        <p:spPr>
          <a:xfrm>
            <a:off x="1192304" y="40297037"/>
            <a:ext cx="7180729" cy="1265026"/>
          </a:xfrm>
          <a:prstGeom prst="rect">
            <a:avLst/>
          </a:prstGeom>
          <a:noFill/>
        </p:spPr>
        <p:txBody>
          <a:bodyPr wrap="square" rtlCol="0">
            <a:spAutoFit/>
          </a:bodyPr>
          <a:lstStyle/>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MASTERAND: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Marius Bried</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STUDIENGANG: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Flugzeugbau</a:t>
            </a:r>
          </a:p>
          <a:p>
            <a:pPr>
              <a:lnSpc>
                <a:spcPts val="3100"/>
              </a:lnSpc>
            </a:pPr>
            <a:endPar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feld 40">
            <a:extLst>
              <a:ext uri="{FF2B5EF4-FFF2-40B4-BE49-F238E27FC236}">
                <a16:creationId xmlns:a16="http://schemas.microsoft.com/office/drawing/2014/main" id="{527A1CFC-7F3C-44A1-AD0E-7B4D5C3256C8}"/>
              </a:ext>
            </a:extLst>
          </p:cNvPr>
          <p:cNvSpPr txBox="1"/>
          <p:nvPr userDrawn="1"/>
        </p:nvSpPr>
        <p:spPr>
          <a:xfrm>
            <a:off x="8480869" y="40297037"/>
            <a:ext cx="7806904" cy="1265026"/>
          </a:xfrm>
          <a:prstGeom prst="rect">
            <a:avLst/>
          </a:prstGeom>
          <a:noFill/>
        </p:spPr>
        <p:txBody>
          <a:bodyPr wrap="square" rtlCol="0">
            <a:spAutoFit/>
          </a:bodyPr>
          <a:lstStyle/>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BETREUENDER PROFESSOR: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Prof. Dr.-Ing. Plaumann</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INDUSTRIEPARTNER: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Dipl.-Ing. Kos</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ABGABEDATUM: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17.11.2021</a:t>
            </a:r>
          </a:p>
        </p:txBody>
      </p:sp>
      <p:sp>
        <p:nvSpPr>
          <p:cNvPr id="3" name="Textplatzhalter 2">
            <a:extLst>
              <a:ext uri="{FF2B5EF4-FFF2-40B4-BE49-F238E27FC236}">
                <a16:creationId xmlns:a16="http://schemas.microsoft.com/office/drawing/2014/main" id="{E2184849-B4E6-4765-B90B-AE7529ECEC9B}"/>
              </a:ext>
            </a:extLst>
          </p:cNvPr>
          <p:cNvSpPr>
            <a:spLocks noGrp="1"/>
          </p:cNvSpPr>
          <p:nvPr>
            <p:ph type="body" sz="quarter" idx="33" hasCustomPrompt="1"/>
          </p:nvPr>
        </p:nvSpPr>
        <p:spPr>
          <a:xfrm>
            <a:off x="1188104" y="4941600"/>
            <a:ext cx="27811154" cy="3761007"/>
          </a:xfrm>
          <a:prstGeom prst="rect">
            <a:avLst/>
          </a:prstGeom>
        </p:spPr>
        <p:txBody>
          <a:bodyPr/>
          <a:lstStyle>
            <a:lvl1pPr marL="0" indent="0">
              <a:lnSpc>
                <a:spcPts val="14000"/>
              </a:lnSpc>
              <a:buNone/>
              <a:defRPr sz="10000">
                <a:solidFill>
                  <a:srgbClr val="003CA0"/>
                </a:solidFill>
                <a:latin typeface="Martel Heavy" panose="00000A00000000000000" pitchFamily="2" charset="0"/>
                <a:cs typeface="Martel Heavy" panose="00000A00000000000000" pitchFamily="2" charset="0"/>
              </a:defRPr>
            </a:lvl1pPr>
            <a:lvl5pPr>
              <a:defRPr/>
            </a:lvl5pPr>
          </a:lstStyle>
          <a:p>
            <a:pPr lvl="0"/>
            <a:r>
              <a:rPr lang="de-DE" dirty="0"/>
              <a:t>Zweizeilige Überschrift</a:t>
            </a:r>
          </a:p>
        </p:txBody>
      </p:sp>
      <p:sp>
        <p:nvSpPr>
          <p:cNvPr id="6" name="Textplatzhalter 5">
            <a:extLst>
              <a:ext uri="{FF2B5EF4-FFF2-40B4-BE49-F238E27FC236}">
                <a16:creationId xmlns:a16="http://schemas.microsoft.com/office/drawing/2014/main" id="{9B2D4713-9FFA-43F5-A29F-78F0FF00E0E6}"/>
              </a:ext>
            </a:extLst>
          </p:cNvPr>
          <p:cNvSpPr>
            <a:spLocks noGrp="1"/>
          </p:cNvSpPr>
          <p:nvPr>
            <p:ph type="body" sz="quarter" idx="34" hasCustomPrompt="1"/>
          </p:nvPr>
        </p:nvSpPr>
        <p:spPr>
          <a:xfrm>
            <a:off x="1273045" y="15827879"/>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EINLEITUNG</a:t>
            </a:r>
          </a:p>
        </p:txBody>
      </p:sp>
      <p:sp>
        <p:nvSpPr>
          <p:cNvPr id="34" name="Textplatzhalter 5">
            <a:extLst>
              <a:ext uri="{FF2B5EF4-FFF2-40B4-BE49-F238E27FC236}">
                <a16:creationId xmlns:a16="http://schemas.microsoft.com/office/drawing/2014/main" id="{E626A62A-F841-4C6E-A1D8-7E2F7C5C699B}"/>
              </a:ext>
            </a:extLst>
          </p:cNvPr>
          <p:cNvSpPr>
            <a:spLocks noGrp="1"/>
          </p:cNvSpPr>
          <p:nvPr>
            <p:ph type="body" sz="quarter" idx="35" hasCustomPrompt="1"/>
          </p:nvPr>
        </p:nvSpPr>
        <p:spPr>
          <a:xfrm>
            <a:off x="15573505" y="15865939"/>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METHODIK</a:t>
            </a:r>
          </a:p>
        </p:txBody>
      </p:sp>
      <p:sp>
        <p:nvSpPr>
          <p:cNvPr id="35" name="Textplatzhalter 31">
            <a:extLst>
              <a:ext uri="{FF2B5EF4-FFF2-40B4-BE49-F238E27FC236}">
                <a16:creationId xmlns:a16="http://schemas.microsoft.com/office/drawing/2014/main" id="{0FBB7149-5FD1-48EB-A2C4-61A666C8A01C}"/>
              </a:ext>
            </a:extLst>
          </p:cNvPr>
          <p:cNvSpPr>
            <a:spLocks noGrp="1"/>
          </p:cNvSpPr>
          <p:nvPr>
            <p:ph type="body" sz="quarter" idx="36" hasCustomPrompt="1"/>
          </p:nvPr>
        </p:nvSpPr>
        <p:spPr>
          <a:xfrm>
            <a:off x="15573505" y="16708661"/>
            <a:ext cx="13429130"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37" name="Textplatzhalter 5">
            <a:extLst>
              <a:ext uri="{FF2B5EF4-FFF2-40B4-BE49-F238E27FC236}">
                <a16:creationId xmlns:a16="http://schemas.microsoft.com/office/drawing/2014/main" id="{98E3F9C7-D40E-47CB-8D66-4CF46A9AEA9B}"/>
              </a:ext>
            </a:extLst>
          </p:cNvPr>
          <p:cNvSpPr>
            <a:spLocks noGrp="1"/>
          </p:cNvSpPr>
          <p:nvPr>
            <p:ph type="body" sz="quarter" idx="37" hasCustomPrompt="1"/>
          </p:nvPr>
        </p:nvSpPr>
        <p:spPr>
          <a:xfrm>
            <a:off x="15573504" y="22908637"/>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ERGEBNIS</a:t>
            </a:r>
          </a:p>
        </p:txBody>
      </p:sp>
      <p:sp>
        <p:nvSpPr>
          <p:cNvPr id="43" name="Textplatzhalter 31">
            <a:extLst>
              <a:ext uri="{FF2B5EF4-FFF2-40B4-BE49-F238E27FC236}">
                <a16:creationId xmlns:a16="http://schemas.microsoft.com/office/drawing/2014/main" id="{06196144-5BA7-40EE-B276-4D62E076EDD9}"/>
              </a:ext>
            </a:extLst>
          </p:cNvPr>
          <p:cNvSpPr>
            <a:spLocks noGrp="1"/>
          </p:cNvSpPr>
          <p:nvPr>
            <p:ph type="body" sz="quarter" idx="38" hasCustomPrompt="1"/>
          </p:nvPr>
        </p:nvSpPr>
        <p:spPr>
          <a:xfrm>
            <a:off x="15573037" y="23716834"/>
            <a:ext cx="13429130" cy="363772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45" name="Textplatzhalter 5">
            <a:extLst>
              <a:ext uri="{FF2B5EF4-FFF2-40B4-BE49-F238E27FC236}">
                <a16:creationId xmlns:a16="http://schemas.microsoft.com/office/drawing/2014/main" id="{9E267B0B-FE10-4F90-AEB3-2E52216606DB}"/>
              </a:ext>
            </a:extLst>
          </p:cNvPr>
          <p:cNvSpPr>
            <a:spLocks noGrp="1"/>
          </p:cNvSpPr>
          <p:nvPr>
            <p:ph type="body" sz="quarter" idx="39" hasCustomPrompt="1"/>
          </p:nvPr>
        </p:nvSpPr>
        <p:spPr>
          <a:xfrm>
            <a:off x="15571062" y="34651630"/>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DISKUSSION</a:t>
            </a:r>
          </a:p>
        </p:txBody>
      </p:sp>
      <p:sp>
        <p:nvSpPr>
          <p:cNvPr id="46" name="Textplatzhalter 31">
            <a:extLst>
              <a:ext uri="{FF2B5EF4-FFF2-40B4-BE49-F238E27FC236}">
                <a16:creationId xmlns:a16="http://schemas.microsoft.com/office/drawing/2014/main" id="{40BA6676-3BC7-4AD9-A95B-9D2029654C0F}"/>
              </a:ext>
            </a:extLst>
          </p:cNvPr>
          <p:cNvSpPr>
            <a:spLocks noGrp="1"/>
          </p:cNvSpPr>
          <p:nvPr>
            <p:ph type="body" sz="quarter" idx="40" hasCustomPrompt="1"/>
          </p:nvPr>
        </p:nvSpPr>
        <p:spPr>
          <a:xfrm>
            <a:off x="15570128" y="35479758"/>
            <a:ext cx="13429130" cy="357696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Tree>
    <p:extLst>
      <p:ext uri="{BB962C8B-B14F-4D97-AF65-F5344CB8AC3E}">
        <p14:creationId xmlns:p14="http://schemas.microsoft.com/office/powerpoint/2010/main" val="263742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option_Deutsch2">
    <p:spTree>
      <p:nvGrpSpPr>
        <p:cNvPr id="1" name=""/>
        <p:cNvGrpSpPr/>
        <p:nvPr/>
      </p:nvGrpSpPr>
      <p:grpSpPr>
        <a:xfrm>
          <a:off x="0" y="0"/>
          <a:ext cx="0" cy="0"/>
          <a:chOff x="0" y="0"/>
          <a:chExt cx="0" cy="0"/>
        </a:xfrm>
      </p:grpSpPr>
      <p:grpSp>
        <p:nvGrpSpPr>
          <p:cNvPr id="21" name="Gruppieren 20">
            <a:extLst>
              <a:ext uri="{FF2B5EF4-FFF2-40B4-BE49-F238E27FC236}">
                <a16:creationId xmlns:a16="http://schemas.microsoft.com/office/drawing/2014/main" id="{11789676-CA5D-4102-AF60-F1261CB64F1F}"/>
              </a:ext>
            </a:extLst>
          </p:cNvPr>
          <p:cNvGrpSpPr/>
          <p:nvPr userDrawn="1"/>
        </p:nvGrpSpPr>
        <p:grpSpPr>
          <a:xfrm>
            <a:off x="23012573" y="40193628"/>
            <a:ext cx="6694453" cy="1606146"/>
            <a:chOff x="23012573" y="40193628"/>
            <a:chExt cx="6694453" cy="1606146"/>
          </a:xfrm>
        </p:grpSpPr>
        <p:sp>
          <p:nvSpPr>
            <p:cNvPr id="22" name="Textfeld 21">
              <a:extLst>
                <a:ext uri="{FF2B5EF4-FFF2-40B4-BE49-F238E27FC236}">
                  <a16:creationId xmlns:a16="http://schemas.microsoft.com/office/drawing/2014/main" id="{65D6FF40-A279-4D06-BED8-18C397C4CFB9}"/>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p>
          </p:txBody>
        </p:sp>
        <p:sp>
          <p:nvSpPr>
            <p:cNvPr id="23" name="Textfeld 22">
              <a:extLst>
                <a:ext uri="{FF2B5EF4-FFF2-40B4-BE49-F238E27FC236}">
                  <a16:creationId xmlns:a16="http://schemas.microsoft.com/office/drawing/2014/main" id="{82F07CC3-C2AD-4D4E-8610-2FC8FFBA6CF3}"/>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a:t>
              </a:r>
              <a:r>
                <a:rPr lang="de-DE" sz="2400" spc="30" baseline="0" dirty="0" err="1">
                  <a:solidFill>
                    <a:srgbClr val="003CA0"/>
                  </a:solidFill>
                  <a:latin typeface="Open Sans" panose="020B0606030504020204" pitchFamily="34" charset="0"/>
                  <a:ea typeface="Open Sans" panose="020B0606030504020204" pitchFamily="34" charset="0"/>
                  <a:cs typeface="Open Sans" panose="020B0606030504020204" pitchFamily="34" charset="0"/>
                </a:rPr>
                <a:t>of</a:t>
              </a: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 Applied Sciences</a:t>
              </a:r>
            </a:p>
            <a:p>
              <a:endParaRPr lang="de-DE" dirty="0"/>
            </a:p>
          </p:txBody>
        </p:sp>
      </p:grpSp>
      <p:sp>
        <p:nvSpPr>
          <p:cNvPr id="24" name="Textfeld 23">
            <a:extLst>
              <a:ext uri="{FF2B5EF4-FFF2-40B4-BE49-F238E27FC236}">
                <a16:creationId xmlns:a16="http://schemas.microsoft.com/office/drawing/2014/main" id="{74DD4E69-1F31-4340-81FA-B129BA31D7FB}"/>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25" name="Textfeld 24">
            <a:extLst>
              <a:ext uri="{FF2B5EF4-FFF2-40B4-BE49-F238E27FC236}">
                <a16:creationId xmlns:a16="http://schemas.microsoft.com/office/drawing/2014/main" id="{748B0521-AE7A-40B9-8BE7-5C6BFA7FE8D8}"/>
              </a:ext>
            </a:extLst>
          </p:cNvPr>
          <p:cNvSpPr txBox="1"/>
          <p:nvPr userDrawn="1"/>
        </p:nvSpPr>
        <p:spPr>
          <a:xfrm>
            <a:off x="1188104" y="2139900"/>
            <a:ext cx="9488361" cy="1708160"/>
          </a:xfrm>
          <a:prstGeom prst="rect">
            <a:avLst/>
          </a:prstGeom>
          <a:solidFill>
            <a:schemeClr val="bg1"/>
          </a:solidFill>
        </p:spPr>
        <p:txBody>
          <a:bodyPr wrap="square" rtlCol="0">
            <a:spAutoFit/>
          </a:bodyPr>
          <a:lstStyle/>
          <a:p>
            <a:pPr>
              <a:lnSpc>
                <a:spcPts val="4200"/>
              </a:lnSpc>
            </a:pPr>
            <a:r>
              <a:rPr lang="de-DE" sz="3200" b="1"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FAKULTÄT TECHNIK UND INFORMATIK</a:t>
            </a: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Department</a:t>
            </a: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Fahrzeugtechnik und Flugzeugbau</a:t>
            </a:r>
          </a:p>
        </p:txBody>
      </p:sp>
      <p:sp>
        <p:nvSpPr>
          <p:cNvPr id="31" name="Textfeld 30">
            <a:extLst>
              <a:ext uri="{FF2B5EF4-FFF2-40B4-BE49-F238E27FC236}">
                <a16:creationId xmlns:a16="http://schemas.microsoft.com/office/drawing/2014/main" id="{0B4B9C7B-EFC0-42C8-B440-2216E243CCA5}"/>
              </a:ext>
            </a:extLst>
          </p:cNvPr>
          <p:cNvSpPr txBox="1"/>
          <p:nvPr userDrawn="1"/>
        </p:nvSpPr>
        <p:spPr>
          <a:xfrm>
            <a:off x="1192304" y="40297037"/>
            <a:ext cx="7180729" cy="1265026"/>
          </a:xfrm>
          <a:prstGeom prst="rect">
            <a:avLst/>
          </a:prstGeom>
          <a:noFill/>
        </p:spPr>
        <p:txBody>
          <a:bodyPr wrap="square" rtlCol="0">
            <a:spAutoFit/>
          </a:bodyPr>
          <a:lstStyle/>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MASTERAND: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Musterstudent</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STUDIENGANG: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Musterstudiengang</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SCHWERPUNKT: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Musterschwerpunkt</a:t>
            </a:r>
          </a:p>
        </p:txBody>
      </p:sp>
      <p:sp>
        <p:nvSpPr>
          <p:cNvPr id="33" name="Textfeld 32">
            <a:extLst>
              <a:ext uri="{FF2B5EF4-FFF2-40B4-BE49-F238E27FC236}">
                <a16:creationId xmlns:a16="http://schemas.microsoft.com/office/drawing/2014/main" id="{B9E15D65-BAEA-4BEB-B029-CDFBCFF1677D}"/>
              </a:ext>
            </a:extLst>
          </p:cNvPr>
          <p:cNvSpPr txBox="1"/>
          <p:nvPr userDrawn="1"/>
        </p:nvSpPr>
        <p:spPr>
          <a:xfrm>
            <a:off x="8480869" y="40297037"/>
            <a:ext cx="7806904" cy="1265026"/>
          </a:xfrm>
          <a:prstGeom prst="rect">
            <a:avLst/>
          </a:prstGeom>
          <a:noFill/>
        </p:spPr>
        <p:txBody>
          <a:bodyPr wrap="square" rtlCol="0">
            <a:spAutoFit/>
          </a:bodyPr>
          <a:lstStyle/>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BETREUENDE*R PROFESSOR*IN: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Musterprofessor</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INDUSTRIEPARTNER: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Musterpartner</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ABGABEDATUM: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Musterdatum</a:t>
            </a:r>
          </a:p>
        </p:txBody>
      </p:sp>
      <p:sp>
        <p:nvSpPr>
          <p:cNvPr id="40" name="Textplatzhalter 15">
            <a:extLst>
              <a:ext uri="{FF2B5EF4-FFF2-40B4-BE49-F238E27FC236}">
                <a16:creationId xmlns:a16="http://schemas.microsoft.com/office/drawing/2014/main" id="{A70AC6EE-5AC9-4AD5-BFF6-DB1BD113D653}"/>
              </a:ext>
            </a:extLst>
          </p:cNvPr>
          <p:cNvSpPr>
            <a:spLocks noGrp="1"/>
          </p:cNvSpPr>
          <p:nvPr>
            <p:ph type="body" sz="quarter" idx="10" hasCustomPrompt="1"/>
          </p:nvPr>
        </p:nvSpPr>
        <p:spPr>
          <a:xfrm>
            <a:off x="1272811" y="9088363"/>
            <a:ext cx="21372035" cy="2398116"/>
          </a:xfrm>
          <a:prstGeom prst="rect">
            <a:avLst/>
          </a:prstGeom>
        </p:spPr>
        <p:txBody>
          <a:bodyPr anchor="ctr">
            <a:noAutofit/>
          </a:bodyPr>
          <a:lstStyle>
            <a:lvl1pPr marL="0" indent="0">
              <a:lnSpc>
                <a:spcPts val="5000"/>
              </a:lnSpc>
              <a:buNone/>
              <a:defRPr sz="4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003CA0"/>
                </a:solidFill>
                <a:latin typeface="Martel Heavy" panose="00000A00000000000000" pitchFamily="2" charset="0"/>
                <a:cs typeface="Martel Heavy" panose="00000A00000000000000" pitchFamily="2" charset="0"/>
              </a:defRPr>
            </a:lvl2pPr>
            <a:lvl3pPr>
              <a:defRPr>
                <a:solidFill>
                  <a:srgbClr val="003CA0"/>
                </a:solidFill>
                <a:latin typeface="Martel Heavy" panose="00000A00000000000000" pitchFamily="2" charset="0"/>
                <a:cs typeface="Martel Heavy" panose="00000A00000000000000" pitchFamily="2" charset="0"/>
              </a:defRPr>
            </a:lvl3pPr>
            <a:lvl4pPr>
              <a:defRPr>
                <a:solidFill>
                  <a:srgbClr val="003CA0"/>
                </a:solidFill>
                <a:latin typeface="Martel Heavy" panose="00000A00000000000000" pitchFamily="2" charset="0"/>
                <a:cs typeface="Martel Heavy" panose="00000A00000000000000" pitchFamily="2" charset="0"/>
              </a:defRPr>
            </a:lvl4pPr>
            <a:lvl5pPr>
              <a:defRPr>
                <a:solidFill>
                  <a:srgbClr val="003CA0"/>
                </a:solidFill>
                <a:latin typeface="Martel Heavy" panose="00000A00000000000000" pitchFamily="2" charset="0"/>
                <a:cs typeface="Martel Heavy" panose="00000A00000000000000" pitchFamily="2" charset="0"/>
              </a:defRPr>
            </a:lvl5pPr>
          </a:lstStyle>
          <a:p>
            <a:pPr lvl="0"/>
            <a:r>
              <a:rPr lang="de-DE" dirty="0"/>
              <a:t>ERGÄNZUNGEN ZUR ÜBERSCHRIFT – BIS ZU 2 ZEILEN</a:t>
            </a:r>
          </a:p>
          <a:p>
            <a:pPr lvl="0"/>
            <a:r>
              <a:rPr lang="de-DE" dirty="0"/>
              <a:t>(Schriftgröße 40, linksbündig, Open Sans, HAW-Hauptblau, Großbuchstaben)</a:t>
            </a:r>
          </a:p>
        </p:txBody>
      </p:sp>
      <p:sp>
        <p:nvSpPr>
          <p:cNvPr id="41" name="Textplatzhalter 29">
            <a:extLst>
              <a:ext uri="{FF2B5EF4-FFF2-40B4-BE49-F238E27FC236}">
                <a16:creationId xmlns:a16="http://schemas.microsoft.com/office/drawing/2014/main" id="{90C3A5C1-F764-438C-B2E7-19AF50B35C68}"/>
              </a:ext>
            </a:extLst>
          </p:cNvPr>
          <p:cNvSpPr>
            <a:spLocks noGrp="1"/>
          </p:cNvSpPr>
          <p:nvPr>
            <p:ph type="body" sz="quarter" idx="18" hasCustomPrompt="1"/>
          </p:nvPr>
        </p:nvSpPr>
        <p:spPr>
          <a:xfrm>
            <a:off x="1272811" y="11486479"/>
            <a:ext cx="27593542" cy="3492833"/>
          </a:xfrm>
          <a:prstGeom prst="rect">
            <a:avLst/>
          </a:prstGeom>
        </p:spPr>
        <p:txBody>
          <a:bodyPr anchor="ctr">
            <a:noAutofit/>
          </a:bodyPr>
          <a:lstStyle>
            <a:lvl1pPr marL="0" marR="0" indent="0" algn="l" defTabSz="3027487" rtl="0" eaLnBrk="1" fontAlgn="auto" latinLnBrk="0" hangingPunct="1">
              <a:lnSpc>
                <a:spcPts val="4700"/>
              </a:lnSpc>
              <a:spcBef>
                <a:spcPts val="3311"/>
              </a:spcBef>
              <a:spcAft>
                <a:spcPts val="0"/>
              </a:spcAft>
              <a:buClrTx/>
              <a:buSzTx/>
              <a:buFont typeface="Arial" panose="020B0604020202020204" pitchFamily="34" charset="0"/>
              <a:buNone/>
              <a:tabLst/>
              <a:defRPr sz="3400" b="1">
                <a:solidFill>
                  <a:srgbClr val="0096D2"/>
                </a:solidFill>
                <a:latin typeface="Martel Heavy" panose="00000A00000000000000" pitchFamily="2" charset="0"/>
                <a:ea typeface="Open Sans" panose="020B0606030504020204" pitchFamily="34" charset="0"/>
                <a:cs typeface="Martel Heavy" panose="00000A00000000000000" pitchFamily="2" charset="0"/>
              </a:defRPr>
            </a:lvl1pPr>
          </a:lstStyle>
          <a:p>
            <a:pPr lvl="0"/>
            <a:r>
              <a:rPr lang="de-DE" dirty="0"/>
              <a:t>Abstract – bis zu 6 Zeilen</a:t>
            </a:r>
          </a:p>
          <a:p>
            <a:pPr lvl="0"/>
            <a:r>
              <a:rPr lang="de-DE" dirty="0"/>
              <a:t>(Schriftgröße 34, linksbündig, Martel Heavy, HAW-Mittelblau)</a:t>
            </a:r>
          </a:p>
        </p:txBody>
      </p:sp>
      <p:sp>
        <p:nvSpPr>
          <p:cNvPr id="42" name="Textplatzhalter 2">
            <a:extLst>
              <a:ext uri="{FF2B5EF4-FFF2-40B4-BE49-F238E27FC236}">
                <a16:creationId xmlns:a16="http://schemas.microsoft.com/office/drawing/2014/main" id="{F6537E88-3DE8-4341-8597-ED32AB71FBA7}"/>
              </a:ext>
            </a:extLst>
          </p:cNvPr>
          <p:cNvSpPr>
            <a:spLocks noGrp="1"/>
          </p:cNvSpPr>
          <p:nvPr>
            <p:ph type="body" sz="quarter" idx="33" hasCustomPrompt="1"/>
          </p:nvPr>
        </p:nvSpPr>
        <p:spPr>
          <a:xfrm>
            <a:off x="1188104" y="4941600"/>
            <a:ext cx="27811154" cy="3761007"/>
          </a:xfrm>
          <a:prstGeom prst="rect">
            <a:avLst/>
          </a:prstGeom>
        </p:spPr>
        <p:txBody>
          <a:bodyPr/>
          <a:lstStyle>
            <a:lvl1pPr marL="0" indent="0">
              <a:lnSpc>
                <a:spcPts val="14000"/>
              </a:lnSpc>
              <a:buNone/>
              <a:defRPr sz="10000">
                <a:solidFill>
                  <a:srgbClr val="003CA0"/>
                </a:solidFill>
                <a:latin typeface="Martel Heavy" panose="00000A00000000000000" pitchFamily="2" charset="0"/>
                <a:cs typeface="Martel Heavy" panose="00000A00000000000000" pitchFamily="2" charset="0"/>
              </a:defRPr>
            </a:lvl1pPr>
            <a:lvl5pPr>
              <a:defRPr/>
            </a:lvl5pPr>
          </a:lstStyle>
          <a:p>
            <a:pPr lvl="0"/>
            <a:r>
              <a:rPr lang="de-DE" dirty="0"/>
              <a:t>Zweizeilige Überschrift</a:t>
            </a:r>
          </a:p>
        </p:txBody>
      </p:sp>
      <p:sp>
        <p:nvSpPr>
          <p:cNvPr id="43" name="Textplatzhalter 31">
            <a:extLst>
              <a:ext uri="{FF2B5EF4-FFF2-40B4-BE49-F238E27FC236}">
                <a16:creationId xmlns:a16="http://schemas.microsoft.com/office/drawing/2014/main" id="{1E7D403F-0526-4F68-842F-8DD85C5EFE9C}"/>
              </a:ext>
            </a:extLst>
          </p:cNvPr>
          <p:cNvSpPr>
            <a:spLocks noGrp="1"/>
          </p:cNvSpPr>
          <p:nvPr>
            <p:ph type="body" sz="quarter" idx="19" hasCustomPrompt="1"/>
          </p:nvPr>
        </p:nvSpPr>
        <p:spPr>
          <a:xfrm>
            <a:off x="1272811" y="16708661"/>
            <a:ext cx="10385555"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44" name="Bildplatzhalter 36">
            <a:extLst>
              <a:ext uri="{FF2B5EF4-FFF2-40B4-BE49-F238E27FC236}">
                <a16:creationId xmlns:a16="http://schemas.microsoft.com/office/drawing/2014/main" id="{30F8C303-7031-40A7-BBB3-A8BAC69EF45F}"/>
              </a:ext>
            </a:extLst>
          </p:cNvPr>
          <p:cNvSpPr>
            <a:spLocks noGrp="1"/>
          </p:cNvSpPr>
          <p:nvPr>
            <p:ph type="pic" sz="quarter" idx="23" hasCustomPrompt="1"/>
          </p:nvPr>
        </p:nvSpPr>
        <p:spPr>
          <a:xfrm>
            <a:off x="1272811" y="22540086"/>
            <a:ext cx="10385555" cy="7931785"/>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Abbildung 1</a:t>
            </a:r>
          </a:p>
        </p:txBody>
      </p:sp>
      <p:sp>
        <p:nvSpPr>
          <p:cNvPr id="45" name="Textplatzhalter 44">
            <a:extLst>
              <a:ext uri="{FF2B5EF4-FFF2-40B4-BE49-F238E27FC236}">
                <a16:creationId xmlns:a16="http://schemas.microsoft.com/office/drawing/2014/main" id="{61B3D537-48A0-483D-B8CB-525496A1F866}"/>
              </a:ext>
            </a:extLst>
          </p:cNvPr>
          <p:cNvSpPr>
            <a:spLocks noGrp="1"/>
          </p:cNvSpPr>
          <p:nvPr>
            <p:ph type="body" sz="quarter" idx="26" hasCustomPrompt="1"/>
          </p:nvPr>
        </p:nvSpPr>
        <p:spPr>
          <a:xfrm>
            <a:off x="1272811" y="30573465"/>
            <a:ext cx="10385555" cy="456019"/>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Abbildung 1: xxx</a:t>
            </a:r>
          </a:p>
        </p:txBody>
      </p:sp>
      <p:sp>
        <p:nvSpPr>
          <p:cNvPr id="46" name="Bildplatzhalter 36">
            <a:extLst>
              <a:ext uri="{FF2B5EF4-FFF2-40B4-BE49-F238E27FC236}">
                <a16:creationId xmlns:a16="http://schemas.microsoft.com/office/drawing/2014/main" id="{CB8E7A20-19E2-45E0-A4EB-910A046FFD2C}"/>
              </a:ext>
            </a:extLst>
          </p:cNvPr>
          <p:cNvSpPr>
            <a:spLocks noGrp="1"/>
          </p:cNvSpPr>
          <p:nvPr>
            <p:ph type="pic" sz="quarter" idx="27" hasCustomPrompt="1"/>
          </p:nvPr>
        </p:nvSpPr>
        <p:spPr>
          <a:xfrm>
            <a:off x="1272811" y="31056696"/>
            <a:ext cx="10385555" cy="7398714"/>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Abbildung 2</a:t>
            </a:r>
          </a:p>
        </p:txBody>
      </p:sp>
      <p:sp>
        <p:nvSpPr>
          <p:cNvPr id="47" name="Textplatzhalter 44">
            <a:extLst>
              <a:ext uri="{FF2B5EF4-FFF2-40B4-BE49-F238E27FC236}">
                <a16:creationId xmlns:a16="http://schemas.microsoft.com/office/drawing/2014/main" id="{F97C6A7E-E86B-4563-A112-D4C13E7531D9}"/>
              </a:ext>
            </a:extLst>
          </p:cNvPr>
          <p:cNvSpPr>
            <a:spLocks noGrp="1"/>
          </p:cNvSpPr>
          <p:nvPr>
            <p:ph type="body" sz="quarter" idx="28" hasCustomPrompt="1"/>
          </p:nvPr>
        </p:nvSpPr>
        <p:spPr>
          <a:xfrm>
            <a:off x="1272811" y="38482622"/>
            <a:ext cx="10385555" cy="574099"/>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Abbildung 2: xxx</a:t>
            </a:r>
          </a:p>
        </p:txBody>
      </p:sp>
      <p:sp>
        <p:nvSpPr>
          <p:cNvPr id="48" name="Bildplatzhalter 36">
            <a:extLst>
              <a:ext uri="{FF2B5EF4-FFF2-40B4-BE49-F238E27FC236}">
                <a16:creationId xmlns:a16="http://schemas.microsoft.com/office/drawing/2014/main" id="{F145AB32-20E7-4A4F-A9D0-8460135E20CC}"/>
              </a:ext>
            </a:extLst>
          </p:cNvPr>
          <p:cNvSpPr>
            <a:spLocks noGrp="1"/>
          </p:cNvSpPr>
          <p:nvPr>
            <p:ph type="pic" sz="quarter" idx="29" hasCustomPrompt="1"/>
          </p:nvPr>
        </p:nvSpPr>
        <p:spPr>
          <a:xfrm>
            <a:off x="12534432" y="27481477"/>
            <a:ext cx="16464826" cy="6120202"/>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Abbildung 3</a:t>
            </a:r>
          </a:p>
        </p:txBody>
      </p:sp>
      <p:sp>
        <p:nvSpPr>
          <p:cNvPr id="49" name="Textplatzhalter 44">
            <a:extLst>
              <a:ext uri="{FF2B5EF4-FFF2-40B4-BE49-F238E27FC236}">
                <a16:creationId xmlns:a16="http://schemas.microsoft.com/office/drawing/2014/main" id="{8236510E-A920-4B9A-ADF4-38331B42279A}"/>
              </a:ext>
            </a:extLst>
          </p:cNvPr>
          <p:cNvSpPr>
            <a:spLocks noGrp="1"/>
          </p:cNvSpPr>
          <p:nvPr>
            <p:ph type="body" sz="quarter" idx="30" hasCustomPrompt="1"/>
          </p:nvPr>
        </p:nvSpPr>
        <p:spPr>
          <a:xfrm>
            <a:off x="12531990" y="33746929"/>
            <a:ext cx="16467735" cy="602672"/>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Abbildung 3: xxx</a:t>
            </a:r>
          </a:p>
        </p:txBody>
      </p:sp>
      <p:sp>
        <p:nvSpPr>
          <p:cNvPr id="50" name="Textplatzhalter 5">
            <a:extLst>
              <a:ext uri="{FF2B5EF4-FFF2-40B4-BE49-F238E27FC236}">
                <a16:creationId xmlns:a16="http://schemas.microsoft.com/office/drawing/2014/main" id="{4EAB354A-3C52-4E20-9775-E2983639208E}"/>
              </a:ext>
            </a:extLst>
          </p:cNvPr>
          <p:cNvSpPr>
            <a:spLocks noGrp="1"/>
          </p:cNvSpPr>
          <p:nvPr>
            <p:ph type="body" sz="quarter" idx="34" hasCustomPrompt="1"/>
          </p:nvPr>
        </p:nvSpPr>
        <p:spPr>
          <a:xfrm>
            <a:off x="1273045" y="15827879"/>
            <a:ext cx="10385555"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EINLEITUNG</a:t>
            </a:r>
          </a:p>
        </p:txBody>
      </p:sp>
      <p:sp>
        <p:nvSpPr>
          <p:cNvPr id="51" name="Textplatzhalter 5">
            <a:extLst>
              <a:ext uri="{FF2B5EF4-FFF2-40B4-BE49-F238E27FC236}">
                <a16:creationId xmlns:a16="http://schemas.microsoft.com/office/drawing/2014/main" id="{7E8CE900-6BF8-4219-BA74-E47656BE7077}"/>
              </a:ext>
            </a:extLst>
          </p:cNvPr>
          <p:cNvSpPr>
            <a:spLocks noGrp="1"/>
          </p:cNvSpPr>
          <p:nvPr>
            <p:ph type="body" sz="quarter" idx="35" hasCustomPrompt="1"/>
          </p:nvPr>
        </p:nvSpPr>
        <p:spPr>
          <a:xfrm>
            <a:off x="12534433" y="15865940"/>
            <a:ext cx="16467735" cy="553822"/>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METHODIK</a:t>
            </a:r>
          </a:p>
        </p:txBody>
      </p:sp>
      <p:sp>
        <p:nvSpPr>
          <p:cNvPr id="52" name="Textplatzhalter 31">
            <a:extLst>
              <a:ext uri="{FF2B5EF4-FFF2-40B4-BE49-F238E27FC236}">
                <a16:creationId xmlns:a16="http://schemas.microsoft.com/office/drawing/2014/main" id="{D9A8DB7E-CD8C-44CC-A142-1625B38F022E}"/>
              </a:ext>
            </a:extLst>
          </p:cNvPr>
          <p:cNvSpPr>
            <a:spLocks noGrp="1"/>
          </p:cNvSpPr>
          <p:nvPr>
            <p:ph type="body" sz="quarter" idx="36" hasCustomPrompt="1"/>
          </p:nvPr>
        </p:nvSpPr>
        <p:spPr>
          <a:xfrm>
            <a:off x="12534900" y="16708660"/>
            <a:ext cx="16467735" cy="573008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53" name="Textplatzhalter 5">
            <a:extLst>
              <a:ext uri="{FF2B5EF4-FFF2-40B4-BE49-F238E27FC236}">
                <a16:creationId xmlns:a16="http://schemas.microsoft.com/office/drawing/2014/main" id="{3519B7A5-A7A6-4A44-B0FA-7B2746DB9AE7}"/>
              </a:ext>
            </a:extLst>
          </p:cNvPr>
          <p:cNvSpPr>
            <a:spLocks noGrp="1"/>
          </p:cNvSpPr>
          <p:nvPr>
            <p:ph type="body" sz="quarter" idx="37" hasCustomPrompt="1"/>
          </p:nvPr>
        </p:nvSpPr>
        <p:spPr>
          <a:xfrm>
            <a:off x="12534434" y="22908637"/>
            <a:ext cx="16467734" cy="55382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ERGEBNIS</a:t>
            </a:r>
          </a:p>
        </p:txBody>
      </p:sp>
      <p:sp>
        <p:nvSpPr>
          <p:cNvPr id="54" name="Textplatzhalter 31">
            <a:extLst>
              <a:ext uri="{FF2B5EF4-FFF2-40B4-BE49-F238E27FC236}">
                <a16:creationId xmlns:a16="http://schemas.microsoft.com/office/drawing/2014/main" id="{CC76FE32-3138-4DCD-8E17-B17685A9696D}"/>
              </a:ext>
            </a:extLst>
          </p:cNvPr>
          <p:cNvSpPr>
            <a:spLocks noGrp="1"/>
          </p:cNvSpPr>
          <p:nvPr>
            <p:ph type="body" sz="quarter" idx="38" hasCustomPrompt="1"/>
          </p:nvPr>
        </p:nvSpPr>
        <p:spPr>
          <a:xfrm>
            <a:off x="12534432" y="23735819"/>
            <a:ext cx="16467735" cy="3618738"/>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55" name="Textplatzhalter 5">
            <a:extLst>
              <a:ext uri="{FF2B5EF4-FFF2-40B4-BE49-F238E27FC236}">
                <a16:creationId xmlns:a16="http://schemas.microsoft.com/office/drawing/2014/main" id="{993FDDDE-0AEA-4D30-B983-7DCCC2FCDBF8}"/>
              </a:ext>
            </a:extLst>
          </p:cNvPr>
          <p:cNvSpPr>
            <a:spLocks noGrp="1"/>
          </p:cNvSpPr>
          <p:nvPr>
            <p:ph type="body" sz="quarter" idx="39" hasCustomPrompt="1"/>
          </p:nvPr>
        </p:nvSpPr>
        <p:spPr>
          <a:xfrm>
            <a:off x="12531990" y="34651630"/>
            <a:ext cx="16467735" cy="535749"/>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DISKUSSION</a:t>
            </a:r>
          </a:p>
        </p:txBody>
      </p:sp>
      <p:sp>
        <p:nvSpPr>
          <p:cNvPr id="56" name="Textplatzhalter 31">
            <a:extLst>
              <a:ext uri="{FF2B5EF4-FFF2-40B4-BE49-F238E27FC236}">
                <a16:creationId xmlns:a16="http://schemas.microsoft.com/office/drawing/2014/main" id="{586CB112-F41A-43AB-879C-D2A517D234E0}"/>
              </a:ext>
            </a:extLst>
          </p:cNvPr>
          <p:cNvSpPr>
            <a:spLocks noGrp="1"/>
          </p:cNvSpPr>
          <p:nvPr>
            <p:ph type="body" sz="quarter" idx="40" hasCustomPrompt="1"/>
          </p:nvPr>
        </p:nvSpPr>
        <p:spPr>
          <a:xfrm>
            <a:off x="12531523" y="35479758"/>
            <a:ext cx="16467735" cy="357696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Tree>
    <p:extLst>
      <p:ext uri="{BB962C8B-B14F-4D97-AF65-F5344CB8AC3E}">
        <p14:creationId xmlns:p14="http://schemas.microsoft.com/office/powerpoint/2010/main" val="133704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ayoutoption_Englisch1">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F2D510B6-6760-446C-9AA3-56D6A26F0CEB}"/>
              </a:ext>
            </a:extLst>
          </p:cNvPr>
          <p:cNvSpPr/>
          <p:nvPr userDrawn="1"/>
        </p:nvSpPr>
        <p:spPr>
          <a:xfrm>
            <a:off x="23180040" y="786054"/>
            <a:ext cx="6578600" cy="258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8000" b="1" spc="10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HAW </a:t>
            </a:r>
          </a:p>
          <a:p>
            <a:pPr algn="l"/>
            <a:r>
              <a:rPr lang="de-DE" sz="8000" b="1" spc="10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6" name="Textfeld 5">
            <a:extLst>
              <a:ext uri="{FF2B5EF4-FFF2-40B4-BE49-F238E27FC236}">
                <a16:creationId xmlns:a16="http://schemas.microsoft.com/office/drawing/2014/main" id="{D65A167F-CDB7-44B6-8C0F-CB39961B9790}"/>
              </a:ext>
            </a:extLst>
          </p:cNvPr>
          <p:cNvSpPr txBox="1"/>
          <p:nvPr userDrawn="1"/>
        </p:nvSpPr>
        <p:spPr>
          <a:xfrm>
            <a:off x="1188104" y="2139900"/>
            <a:ext cx="10527646" cy="1679434"/>
          </a:xfrm>
          <a:prstGeom prst="rect">
            <a:avLst/>
          </a:prstGeom>
          <a:solidFill>
            <a:schemeClr val="bg1"/>
          </a:solidFill>
        </p:spPr>
        <p:txBody>
          <a:bodyPr wrap="square" rtlCol="0">
            <a:spAutoFit/>
          </a:bodyPr>
          <a:lstStyle/>
          <a:p>
            <a:pPr>
              <a:lnSpc>
                <a:spcPts val="4200"/>
              </a:lnSpc>
            </a:pPr>
            <a:r>
              <a:rPr lang="de-DE" sz="3200" b="1"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FACULTY OF ENGINEERING AND COMPUTER SCIENCE</a:t>
            </a: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Department </a:t>
            </a:r>
            <a:r>
              <a:rPr lang="de-DE" sz="3200" spc="-120" baseline="0" dirty="0" err="1">
                <a:solidFill>
                  <a:srgbClr val="003CA0"/>
                </a:solidFill>
                <a:latin typeface="Open Sans" panose="020B0606030504020204" pitchFamily="34" charset="0"/>
                <a:ea typeface="Open Sans" panose="020B0606030504020204" pitchFamily="34" charset="0"/>
                <a:cs typeface="Open Sans" panose="020B0606030504020204" pitchFamily="34" charset="0"/>
              </a:rPr>
              <a:t>of</a:t>
            </a:r>
            <a:endPar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endParaRP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Automotive and </a:t>
            </a:r>
            <a:r>
              <a:rPr lang="de-DE" sz="3200" spc="-120" baseline="0" dirty="0" err="1">
                <a:solidFill>
                  <a:srgbClr val="003CA0"/>
                </a:solidFill>
                <a:latin typeface="Open Sans" panose="020B0606030504020204" pitchFamily="34" charset="0"/>
                <a:ea typeface="Open Sans" panose="020B0606030504020204" pitchFamily="34" charset="0"/>
                <a:cs typeface="Open Sans" panose="020B0606030504020204" pitchFamily="34" charset="0"/>
              </a:rPr>
              <a:t>Aeronautical</a:t>
            </a: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 Engineering</a:t>
            </a:r>
          </a:p>
        </p:txBody>
      </p:sp>
      <p:sp>
        <p:nvSpPr>
          <p:cNvPr id="7" name="Textfeld 6">
            <a:extLst>
              <a:ext uri="{FF2B5EF4-FFF2-40B4-BE49-F238E27FC236}">
                <a16:creationId xmlns:a16="http://schemas.microsoft.com/office/drawing/2014/main" id="{750210C8-BB6D-4F45-A70A-3EE236EE79B2}"/>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grpSp>
        <p:nvGrpSpPr>
          <p:cNvPr id="8" name="Gruppieren 7">
            <a:extLst>
              <a:ext uri="{FF2B5EF4-FFF2-40B4-BE49-F238E27FC236}">
                <a16:creationId xmlns:a16="http://schemas.microsoft.com/office/drawing/2014/main" id="{05C68005-0E9F-4337-A6CE-B3D629D62045}"/>
              </a:ext>
            </a:extLst>
          </p:cNvPr>
          <p:cNvGrpSpPr/>
          <p:nvPr userDrawn="1"/>
        </p:nvGrpSpPr>
        <p:grpSpPr>
          <a:xfrm>
            <a:off x="23012573" y="40193628"/>
            <a:ext cx="6694453" cy="1606146"/>
            <a:chOff x="23012573" y="40193628"/>
            <a:chExt cx="6694453" cy="1606146"/>
          </a:xfrm>
        </p:grpSpPr>
        <p:sp>
          <p:nvSpPr>
            <p:cNvPr id="9" name="Textfeld 8">
              <a:extLst>
                <a:ext uri="{FF2B5EF4-FFF2-40B4-BE49-F238E27FC236}">
                  <a16:creationId xmlns:a16="http://schemas.microsoft.com/office/drawing/2014/main" id="{D62E6CC8-76C0-4835-965A-252B4F143511}"/>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p>
          </p:txBody>
        </p:sp>
        <p:sp>
          <p:nvSpPr>
            <p:cNvPr id="10" name="Textfeld 9">
              <a:extLst>
                <a:ext uri="{FF2B5EF4-FFF2-40B4-BE49-F238E27FC236}">
                  <a16:creationId xmlns:a16="http://schemas.microsoft.com/office/drawing/2014/main" id="{E2E85CBF-B712-41BE-B194-FF784BC36401}"/>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a:t>
              </a:r>
              <a:r>
                <a:rPr lang="de-DE" sz="2400" spc="30" baseline="0" dirty="0" err="1">
                  <a:solidFill>
                    <a:srgbClr val="003CA0"/>
                  </a:solidFill>
                  <a:latin typeface="Open Sans" panose="020B0606030504020204" pitchFamily="34" charset="0"/>
                  <a:ea typeface="Open Sans" panose="020B0606030504020204" pitchFamily="34" charset="0"/>
                  <a:cs typeface="Open Sans" panose="020B0606030504020204" pitchFamily="34" charset="0"/>
                </a:rPr>
                <a:t>of</a:t>
              </a: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 Applied Sciences</a:t>
              </a:r>
            </a:p>
            <a:p>
              <a:endParaRPr lang="de-DE" dirty="0"/>
            </a:p>
          </p:txBody>
        </p:sp>
      </p:grpSp>
      <p:sp>
        <p:nvSpPr>
          <p:cNvPr id="13" name="Bildplatzhalter 36">
            <a:extLst>
              <a:ext uri="{FF2B5EF4-FFF2-40B4-BE49-F238E27FC236}">
                <a16:creationId xmlns:a16="http://schemas.microsoft.com/office/drawing/2014/main" id="{08D54B22-69F6-43C7-98AE-3BC6D873BEA4}"/>
              </a:ext>
            </a:extLst>
          </p:cNvPr>
          <p:cNvSpPr>
            <a:spLocks noGrp="1"/>
          </p:cNvSpPr>
          <p:nvPr>
            <p:ph type="pic" sz="quarter" idx="31" hasCustomPrompt="1"/>
          </p:nvPr>
        </p:nvSpPr>
        <p:spPr>
          <a:xfrm>
            <a:off x="17622982" y="40297037"/>
            <a:ext cx="5021864" cy="1265026"/>
          </a:xfrm>
          <a:prstGeom prst="rect">
            <a:avLst/>
          </a:prstGeom>
        </p:spPr>
        <p:txBody>
          <a:bodyPr anchor="ctr">
            <a:normAutofit/>
          </a:bodyPr>
          <a:lstStyle>
            <a:lvl1pPr marL="0" indent="0" algn="ctr">
              <a:buNone/>
              <a:defRPr sz="28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Logo Industriepartner</a:t>
            </a:r>
          </a:p>
        </p:txBody>
      </p:sp>
      <p:sp>
        <p:nvSpPr>
          <p:cNvPr id="47" name="Textfeld 46">
            <a:extLst>
              <a:ext uri="{FF2B5EF4-FFF2-40B4-BE49-F238E27FC236}">
                <a16:creationId xmlns:a16="http://schemas.microsoft.com/office/drawing/2014/main" id="{E0F526C3-84CC-42F2-B599-68562ADA7DE6}"/>
              </a:ext>
            </a:extLst>
          </p:cNvPr>
          <p:cNvSpPr txBox="1"/>
          <p:nvPr userDrawn="1"/>
        </p:nvSpPr>
        <p:spPr>
          <a:xfrm>
            <a:off x="1192304" y="40297037"/>
            <a:ext cx="7180729" cy="1265026"/>
          </a:xfrm>
          <a:prstGeom prst="rect">
            <a:avLst/>
          </a:prstGeom>
          <a:noFill/>
        </p:spPr>
        <p:txBody>
          <a:bodyPr wrap="square" rtlCol="0">
            <a:spAutoFit/>
          </a:bodyPr>
          <a:lstStyle/>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GRADUATE: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Musterstudent</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DEGREE COURSE: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Musterstudiengang</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FOCUS: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Musterschwerpunkt</a:t>
            </a:r>
          </a:p>
        </p:txBody>
      </p:sp>
      <p:sp>
        <p:nvSpPr>
          <p:cNvPr id="48" name="Textfeld 47">
            <a:extLst>
              <a:ext uri="{FF2B5EF4-FFF2-40B4-BE49-F238E27FC236}">
                <a16:creationId xmlns:a16="http://schemas.microsoft.com/office/drawing/2014/main" id="{1B31D756-B6BA-4818-9C95-78DA259C12F3}"/>
              </a:ext>
            </a:extLst>
          </p:cNvPr>
          <p:cNvSpPr txBox="1"/>
          <p:nvPr userDrawn="1"/>
        </p:nvSpPr>
        <p:spPr>
          <a:xfrm>
            <a:off x="8480869" y="40297037"/>
            <a:ext cx="7806904" cy="1265026"/>
          </a:xfrm>
          <a:prstGeom prst="rect">
            <a:avLst/>
          </a:prstGeom>
          <a:noFill/>
        </p:spPr>
        <p:txBody>
          <a:bodyPr wrap="square" rtlCol="0">
            <a:spAutoFit/>
          </a:bodyPr>
          <a:lstStyle/>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SUPERVISING PROFESSOR: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Musterprofessor</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INDUSTRIAL PARTNER: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Musterpartner</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DATE OF SUBMISSION: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Musterdatum</a:t>
            </a:r>
          </a:p>
        </p:txBody>
      </p:sp>
      <p:sp>
        <p:nvSpPr>
          <p:cNvPr id="33" name="Textplatzhalter 15">
            <a:extLst>
              <a:ext uri="{FF2B5EF4-FFF2-40B4-BE49-F238E27FC236}">
                <a16:creationId xmlns:a16="http://schemas.microsoft.com/office/drawing/2014/main" id="{AE89E393-33BC-4F26-B38A-0A38D83232B3}"/>
              </a:ext>
            </a:extLst>
          </p:cNvPr>
          <p:cNvSpPr>
            <a:spLocks noGrp="1"/>
          </p:cNvSpPr>
          <p:nvPr>
            <p:ph type="body" sz="quarter" idx="10" hasCustomPrompt="1"/>
          </p:nvPr>
        </p:nvSpPr>
        <p:spPr>
          <a:xfrm>
            <a:off x="1272811" y="9088363"/>
            <a:ext cx="21372035" cy="2398116"/>
          </a:xfrm>
          <a:prstGeom prst="rect">
            <a:avLst/>
          </a:prstGeom>
        </p:spPr>
        <p:txBody>
          <a:bodyPr anchor="ctr">
            <a:noAutofit/>
          </a:bodyPr>
          <a:lstStyle>
            <a:lvl1pPr marL="0" indent="0">
              <a:lnSpc>
                <a:spcPts val="5000"/>
              </a:lnSpc>
              <a:buNone/>
              <a:defRPr sz="4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vl2pPr>
              <a:defRPr>
                <a:solidFill>
                  <a:srgbClr val="003CA0"/>
                </a:solidFill>
                <a:latin typeface="Martel Heavy" panose="00000A00000000000000" pitchFamily="2" charset="0"/>
                <a:cs typeface="Martel Heavy" panose="00000A00000000000000" pitchFamily="2" charset="0"/>
              </a:defRPr>
            </a:lvl2pPr>
            <a:lvl3pPr>
              <a:defRPr>
                <a:solidFill>
                  <a:srgbClr val="003CA0"/>
                </a:solidFill>
                <a:latin typeface="Martel Heavy" panose="00000A00000000000000" pitchFamily="2" charset="0"/>
                <a:cs typeface="Martel Heavy" panose="00000A00000000000000" pitchFamily="2" charset="0"/>
              </a:defRPr>
            </a:lvl3pPr>
            <a:lvl4pPr>
              <a:defRPr>
                <a:solidFill>
                  <a:srgbClr val="003CA0"/>
                </a:solidFill>
                <a:latin typeface="Martel Heavy" panose="00000A00000000000000" pitchFamily="2" charset="0"/>
                <a:cs typeface="Martel Heavy" panose="00000A00000000000000" pitchFamily="2" charset="0"/>
              </a:defRPr>
            </a:lvl4pPr>
            <a:lvl5pPr>
              <a:defRPr>
                <a:solidFill>
                  <a:srgbClr val="003CA0"/>
                </a:solidFill>
                <a:latin typeface="Martel Heavy" panose="00000A00000000000000" pitchFamily="2" charset="0"/>
                <a:cs typeface="Martel Heavy" panose="00000A00000000000000" pitchFamily="2" charset="0"/>
              </a:defRPr>
            </a:lvl5pPr>
          </a:lstStyle>
          <a:p>
            <a:pPr lvl="0"/>
            <a:r>
              <a:rPr lang="de-DE" dirty="0"/>
              <a:t>ERGÄNZUNGEN ZUR ÜBERSCHRIFT – BIS ZU 2 ZEILEN</a:t>
            </a:r>
          </a:p>
          <a:p>
            <a:pPr lvl="0"/>
            <a:r>
              <a:rPr lang="de-DE" dirty="0"/>
              <a:t>(Schriftgröße 40, linksbündig, Open Sans, HAW-Hauptblau, Großbuchstaben)</a:t>
            </a:r>
          </a:p>
        </p:txBody>
      </p:sp>
      <p:sp>
        <p:nvSpPr>
          <p:cNvPr id="34" name="Textplatzhalter 29">
            <a:extLst>
              <a:ext uri="{FF2B5EF4-FFF2-40B4-BE49-F238E27FC236}">
                <a16:creationId xmlns:a16="http://schemas.microsoft.com/office/drawing/2014/main" id="{E7307078-EC41-41DF-A6D0-6098CB4C9E4D}"/>
              </a:ext>
            </a:extLst>
          </p:cNvPr>
          <p:cNvSpPr>
            <a:spLocks noGrp="1"/>
          </p:cNvSpPr>
          <p:nvPr>
            <p:ph type="body" sz="quarter" idx="18" hasCustomPrompt="1"/>
          </p:nvPr>
        </p:nvSpPr>
        <p:spPr>
          <a:xfrm>
            <a:off x="1272811" y="11486479"/>
            <a:ext cx="27593542" cy="3492833"/>
          </a:xfrm>
          <a:prstGeom prst="rect">
            <a:avLst/>
          </a:prstGeom>
        </p:spPr>
        <p:txBody>
          <a:bodyPr anchor="ctr">
            <a:noAutofit/>
          </a:bodyPr>
          <a:lstStyle>
            <a:lvl1pPr marL="0" marR="0" indent="0" algn="l" defTabSz="3027487" rtl="0" eaLnBrk="1" fontAlgn="auto" latinLnBrk="0" hangingPunct="1">
              <a:lnSpc>
                <a:spcPts val="4700"/>
              </a:lnSpc>
              <a:spcBef>
                <a:spcPts val="3311"/>
              </a:spcBef>
              <a:spcAft>
                <a:spcPts val="0"/>
              </a:spcAft>
              <a:buClrTx/>
              <a:buSzTx/>
              <a:buFont typeface="Arial" panose="020B0604020202020204" pitchFamily="34" charset="0"/>
              <a:buNone/>
              <a:tabLst/>
              <a:defRPr sz="3400" b="1">
                <a:solidFill>
                  <a:srgbClr val="0096D2"/>
                </a:solidFill>
                <a:latin typeface="Martel Heavy" panose="00000A00000000000000" pitchFamily="2" charset="0"/>
                <a:ea typeface="Open Sans" panose="020B0606030504020204" pitchFamily="34" charset="0"/>
                <a:cs typeface="Martel Heavy" panose="00000A00000000000000" pitchFamily="2" charset="0"/>
              </a:defRPr>
            </a:lvl1pPr>
          </a:lstStyle>
          <a:p>
            <a:pPr lvl="0"/>
            <a:r>
              <a:rPr lang="de-DE" dirty="0"/>
              <a:t>Abstract – bis zu 6 Zeilen</a:t>
            </a:r>
          </a:p>
          <a:p>
            <a:pPr lvl="0"/>
            <a:r>
              <a:rPr lang="de-DE" dirty="0"/>
              <a:t>(Schriftgröße 34, linksbündig, Martel Heavy, HAW-Mittelblau)</a:t>
            </a:r>
          </a:p>
        </p:txBody>
      </p:sp>
      <p:sp>
        <p:nvSpPr>
          <p:cNvPr id="35" name="Textplatzhalter 31">
            <a:extLst>
              <a:ext uri="{FF2B5EF4-FFF2-40B4-BE49-F238E27FC236}">
                <a16:creationId xmlns:a16="http://schemas.microsoft.com/office/drawing/2014/main" id="{D0F12754-91B9-4116-BB94-324507ED0CE1}"/>
              </a:ext>
            </a:extLst>
          </p:cNvPr>
          <p:cNvSpPr>
            <a:spLocks noGrp="1"/>
          </p:cNvSpPr>
          <p:nvPr>
            <p:ph type="body" sz="quarter" idx="19" hasCustomPrompt="1"/>
          </p:nvPr>
        </p:nvSpPr>
        <p:spPr>
          <a:xfrm>
            <a:off x="1272811" y="16708661"/>
            <a:ext cx="13429130"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37" name="Bildplatzhalter 36">
            <a:extLst>
              <a:ext uri="{FF2B5EF4-FFF2-40B4-BE49-F238E27FC236}">
                <a16:creationId xmlns:a16="http://schemas.microsoft.com/office/drawing/2014/main" id="{8EBE686B-8E69-4098-95CD-185C1735F7C3}"/>
              </a:ext>
            </a:extLst>
          </p:cNvPr>
          <p:cNvSpPr>
            <a:spLocks noGrp="1"/>
          </p:cNvSpPr>
          <p:nvPr>
            <p:ph type="pic" sz="quarter" idx="23" hasCustomPrompt="1"/>
          </p:nvPr>
        </p:nvSpPr>
        <p:spPr>
          <a:xfrm>
            <a:off x="1272811" y="22540086"/>
            <a:ext cx="13429129" cy="7931785"/>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Abbildung 1</a:t>
            </a:r>
          </a:p>
        </p:txBody>
      </p:sp>
      <p:sp>
        <p:nvSpPr>
          <p:cNvPr id="53" name="Textplatzhalter 44">
            <a:extLst>
              <a:ext uri="{FF2B5EF4-FFF2-40B4-BE49-F238E27FC236}">
                <a16:creationId xmlns:a16="http://schemas.microsoft.com/office/drawing/2014/main" id="{96722EB3-0433-4115-89CB-E09B2845C535}"/>
              </a:ext>
            </a:extLst>
          </p:cNvPr>
          <p:cNvSpPr>
            <a:spLocks noGrp="1"/>
          </p:cNvSpPr>
          <p:nvPr>
            <p:ph type="body" sz="quarter" idx="26" hasCustomPrompt="1"/>
          </p:nvPr>
        </p:nvSpPr>
        <p:spPr>
          <a:xfrm>
            <a:off x="1272811" y="30547437"/>
            <a:ext cx="13429129" cy="482048"/>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Figure 1: xxx</a:t>
            </a:r>
          </a:p>
        </p:txBody>
      </p:sp>
      <p:sp>
        <p:nvSpPr>
          <p:cNvPr id="54" name="Bildplatzhalter 36">
            <a:extLst>
              <a:ext uri="{FF2B5EF4-FFF2-40B4-BE49-F238E27FC236}">
                <a16:creationId xmlns:a16="http://schemas.microsoft.com/office/drawing/2014/main" id="{99B464C4-FF97-4424-8DB1-E24525305699}"/>
              </a:ext>
            </a:extLst>
          </p:cNvPr>
          <p:cNvSpPr>
            <a:spLocks noGrp="1"/>
          </p:cNvSpPr>
          <p:nvPr>
            <p:ph type="pic" sz="quarter" idx="27" hasCustomPrompt="1"/>
          </p:nvPr>
        </p:nvSpPr>
        <p:spPr>
          <a:xfrm>
            <a:off x="1272811" y="31056696"/>
            <a:ext cx="13429129" cy="7398714"/>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Abbildung 2</a:t>
            </a:r>
          </a:p>
        </p:txBody>
      </p:sp>
      <p:sp>
        <p:nvSpPr>
          <p:cNvPr id="55" name="Textplatzhalter 44">
            <a:extLst>
              <a:ext uri="{FF2B5EF4-FFF2-40B4-BE49-F238E27FC236}">
                <a16:creationId xmlns:a16="http://schemas.microsoft.com/office/drawing/2014/main" id="{79A67398-0148-495E-B305-41B045A5EB68}"/>
              </a:ext>
            </a:extLst>
          </p:cNvPr>
          <p:cNvSpPr>
            <a:spLocks noGrp="1"/>
          </p:cNvSpPr>
          <p:nvPr>
            <p:ph type="body" sz="quarter" idx="28" hasCustomPrompt="1"/>
          </p:nvPr>
        </p:nvSpPr>
        <p:spPr>
          <a:xfrm>
            <a:off x="1272811" y="38557005"/>
            <a:ext cx="13429129" cy="499716"/>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Figure 2: xxx</a:t>
            </a:r>
          </a:p>
        </p:txBody>
      </p:sp>
      <p:sp>
        <p:nvSpPr>
          <p:cNvPr id="56" name="Bildplatzhalter 36">
            <a:extLst>
              <a:ext uri="{FF2B5EF4-FFF2-40B4-BE49-F238E27FC236}">
                <a16:creationId xmlns:a16="http://schemas.microsoft.com/office/drawing/2014/main" id="{5D454CA6-565B-4144-B39E-0D39F06EE2C5}"/>
              </a:ext>
            </a:extLst>
          </p:cNvPr>
          <p:cNvSpPr>
            <a:spLocks noGrp="1"/>
          </p:cNvSpPr>
          <p:nvPr>
            <p:ph type="pic" sz="quarter" idx="29" hasCustomPrompt="1"/>
          </p:nvPr>
        </p:nvSpPr>
        <p:spPr>
          <a:xfrm>
            <a:off x="15570129" y="27824450"/>
            <a:ext cx="13429597" cy="5890950"/>
          </a:xfrm>
          <a:prstGeom prst="rect">
            <a:avLst/>
          </a:prstGeom>
        </p:spPr>
        <p:txBody>
          <a:bodyPr anchor="ctr">
            <a:normAutofit/>
          </a:bodyPr>
          <a:lstStyle>
            <a:lvl1pPr marL="0" indent="0" algn="ctr">
              <a:buNone/>
              <a:defRPr sz="4000" i="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Abbildung 3</a:t>
            </a:r>
          </a:p>
        </p:txBody>
      </p:sp>
      <p:sp>
        <p:nvSpPr>
          <p:cNvPr id="57" name="Textplatzhalter 44">
            <a:extLst>
              <a:ext uri="{FF2B5EF4-FFF2-40B4-BE49-F238E27FC236}">
                <a16:creationId xmlns:a16="http://schemas.microsoft.com/office/drawing/2014/main" id="{685B5BE5-5FD4-4248-8D4B-0E1409C39CDE}"/>
              </a:ext>
            </a:extLst>
          </p:cNvPr>
          <p:cNvSpPr>
            <a:spLocks noGrp="1"/>
          </p:cNvSpPr>
          <p:nvPr>
            <p:ph type="body" sz="quarter" idx="30" hasCustomPrompt="1"/>
          </p:nvPr>
        </p:nvSpPr>
        <p:spPr>
          <a:xfrm>
            <a:off x="15570128" y="33790907"/>
            <a:ext cx="13429597" cy="558693"/>
          </a:xfrm>
          <a:prstGeom prst="rect">
            <a:avLst/>
          </a:prstGeom>
        </p:spPr>
        <p:txBody>
          <a:bodyPr>
            <a:normAutofit/>
          </a:bodyPr>
          <a:lstStyle>
            <a:lvl1pPr marL="0" indent="0">
              <a:buNone/>
              <a:defRPr sz="2000" b="1" i="0">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Figure 3: xxx</a:t>
            </a:r>
          </a:p>
        </p:txBody>
      </p:sp>
      <p:sp>
        <p:nvSpPr>
          <p:cNvPr id="58" name="Textplatzhalter 2">
            <a:extLst>
              <a:ext uri="{FF2B5EF4-FFF2-40B4-BE49-F238E27FC236}">
                <a16:creationId xmlns:a16="http://schemas.microsoft.com/office/drawing/2014/main" id="{58CCEE98-EA2D-44F0-8F46-C781B411216B}"/>
              </a:ext>
            </a:extLst>
          </p:cNvPr>
          <p:cNvSpPr>
            <a:spLocks noGrp="1"/>
          </p:cNvSpPr>
          <p:nvPr>
            <p:ph type="body" sz="quarter" idx="33" hasCustomPrompt="1"/>
          </p:nvPr>
        </p:nvSpPr>
        <p:spPr>
          <a:xfrm>
            <a:off x="1188104" y="4941600"/>
            <a:ext cx="27811154" cy="3761007"/>
          </a:xfrm>
          <a:prstGeom prst="rect">
            <a:avLst/>
          </a:prstGeom>
        </p:spPr>
        <p:txBody>
          <a:bodyPr/>
          <a:lstStyle>
            <a:lvl1pPr marL="0" indent="0">
              <a:lnSpc>
                <a:spcPts val="14000"/>
              </a:lnSpc>
              <a:buNone/>
              <a:defRPr sz="10000">
                <a:solidFill>
                  <a:srgbClr val="003CA0"/>
                </a:solidFill>
                <a:latin typeface="Martel Heavy" panose="00000A00000000000000" pitchFamily="2" charset="0"/>
                <a:cs typeface="Martel Heavy" panose="00000A00000000000000" pitchFamily="2" charset="0"/>
              </a:defRPr>
            </a:lvl1pPr>
            <a:lvl5pPr>
              <a:defRPr/>
            </a:lvl5pPr>
          </a:lstStyle>
          <a:p>
            <a:pPr lvl="0"/>
            <a:r>
              <a:rPr lang="de-DE" dirty="0"/>
              <a:t>Zweizeilige Überschrift</a:t>
            </a:r>
          </a:p>
        </p:txBody>
      </p:sp>
      <p:sp>
        <p:nvSpPr>
          <p:cNvPr id="59" name="Textplatzhalter 5">
            <a:extLst>
              <a:ext uri="{FF2B5EF4-FFF2-40B4-BE49-F238E27FC236}">
                <a16:creationId xmlns:a16="http://schemas.microsoft.com/office/drawing/2014/main" id="{B4B4B40D-7AF5-4185-AEA7-784C46A84741}"/>
              </a:ext>
            </a:extLst>
          </p:cNvPr>
          <p:cNvSpPr>
            <a:spLocks noGrp="1"/>
          </p:cNvSpPr>
          <p:nvPr>
            <p:ph type="body" sz="quarter" idx="34" hasCustomPrompt="1"/>
          </p:nvPr>
        </p:nvSpPr>
        <p:spPr>
          <a:xfrm>
            <a:off x="1273045" y="15827879"/>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INTRODUCTION</a:t>
            </a:r>
          </a:p>
        </p:txBody>
      </p:sp>
      <p:sp>
        <p:nvSpPr>
          <p:cNvPr id="60" name="Textplatzhalter 5">
            <a:extLst>
              <a:ext uri="{FF2B5EF4-FFF2-40B4-BE49-F238E27FC236}">
                <a16:creationId xmlns:a16="http://schemas.microsoft.com/office/drawing/2014/main" id="{362118F5-303E-44D1-A169-5D8617C8C109}"/>
              </a:ext>
            </a:extLst>
          </p:cNvPr>
          <p:cNvSpPr>
            <a:spLocks noGrp="1"/>
          </p:cNvSpPr>
          <p:nvPr>
            <p:ph type="body" sz="quarter" idx="35" hasCustomPrompt="1"/>
          </p:nvPr>
        </p:nvSpPr>
        <p:spPr>
          <a:xfrm>
            <a:off x="15573505" y="15865939"/>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METHOD</a:t>
            </a:r>
          </a:p>
        </p:txBody>
      </p:sp>
      <p:sp>
        <p:nvSpPr>
          <p:cNvPr id="61" name="Textplatzhalter 31">
            <a:extLst>
              <a:ext uri="{FF2B5EF4-FFF2-40B4-BE49-F238E27FC236}">
                <a16:creationId xmlns:a16="http://schemas.microsoft.com/office/drawing/2014/main" id="{622E8F55-D7C2-4BBA-A72E-322AE4B1FD5F}"/>
              </a:ext>
            </a:extLst>
          </p:cNvPr>
          <p:cNvSpPr>
            <a:spLocks noGrp="1"/>
          </p:cNvSpPr>
          <p:nvPr>
            <p:ph type="body" sz="quarter" idx="36" hasCustomPrompt="1"/>
          </p:nvPr>
        </p:nvSpPr>
        <p:spPr>
          <a:xfrm>
            <a:off x="15573505" y="16708661"/>
            <a:ext cx="13429130" cy="5435786"/>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62" name="Textplatzhalter 5">
            <a:extLst>
              <a:ext uri="{FF2B5EF4-FFF2-40B4-BE49-F238E27FC236}">
                <a16:creationId xmlns:a16="http://schemas.microsoft.com/office/drawing/2014/main" id="{10F0DEC2-E60E-457B-B52C-DFBE48496DBA}"/>
              </a:ext>
            </a:extLst>
          </p:cNvPr>
          <p:cNvSpPr>
            <a:spLocks noGrp="1"/>
          </p:cNvSpPr>
          <p:nvPr>
            <p:ph type="body" sz="quarter" idx="37" hasCustomPrompt="1"/>
          </p:nvPr>
        </p:nvSpPr>
        <p:spPr>
          <a:xfrm>
            <a:off x="15573504" y="22908637"/>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RESULT</a:t>
            </a:r>
          </a:p>
        </p:txBody>
      </p:sp>
      <p:sp>
        <p:nvSpPr>
          <p:cNvPr id="63" name="Textplatzhalter 31">
            <a:extLst>
              <a:ext uri="{FF2B5EF4-FFF2-40B4-BE49-F238E27FC236}">
                <a16:creationId xmlns:a16="http://schemas.microsoft.com/office/drawing/2014/main" id="{5B317FC2-F66F-4DB6-9236-E1C6A3FB8269}"/>
              </a:ext>
            </a:extLst>
          </p:cNvPr>
          <p:cNvSpPr>
            <a:spLocks noGrp="1"/>
          </p:cNvSpPr>
          <p:nvPr>
            <p:ph type="body" sz="quarter" idx="38" hasCustomPrompt="1"/>
          </p:nvPr>
        </p:nvSpPr>
        <p:spPr>
          <a:xfrm>
            <a:off x="15573037" y="23716834"/>
            <a:ext cx="13429130" cy="363772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
        <p:nvSpPr>
          <p:cNvPr id="64" name="Textplatzhalter 5">
            <a:extLst>
              <a:ext uri="{FF2B5EF4-FFF2-40B4-BE49-F238E27FC236}">
                <a16:creationId xmlns:a16="http://schemas.microsoft.com/office/drawing/2014/main" id="{3162D8CB-E81D-4AD5-93B4-768ECBA4FF8D}"/>
              </a:ext>
            </a:extLst>
          </p:cNvPr>
          <p:cNvSpPr>
            <a:spLocks noGrp="1"/>
          </p:cNvSpPr>
          <p:nvPr>
            <p:ph type="body" sz="quarter" idx="39" hasCustomPrompt="1"/>
          </p:nvPr>
        </p:nvSpPr>
        <p:spPr>
          <a:xfrm>
            <a:off x="15571062" y="34651630"/>
            <a:ext cx="13428663" cy="602673"/>
          </a:xfrm>
          <a:prstGeom prst="rect">
            <a:avLst/>
          </a:prstGeom>
        </p:spPr>
        <p:txBody>
          <a:bodyPr/>
          <a:lstStyle>
            <a:lvl1pPr marL="0" indent="0">
              <a:buNone/>
              <a:defRPr sz="3000" b="1">
                <a:solidFill>
                  <a:srgbClr val="003CA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de-DE" dirty="0"/>
              <a:t>DISCUSSION</a:t>
            </a:r>
          </a:p>
        </p:txBody>
      </p:sp>
      <p:sp>
        <p:nvSpPr>
          <p:cNvPr id="65" name="Textplatzhalter 31">
            <a:extLst>
              <a:ext uri="{FF2B5EF4-FFF2-40B4-BE49-F238E27FC236}">
                <a16:creationId xmlns:a16="http://schemas.microsoft.com/office/drawing/2014/main" id="{75CF155A-2F7F-421D-B0AA-012E0046B2CD}"/>
              </a:ext>
            </a:extLst>
          </p:cNvPr>
          <p:cNvSpPr>
            <a:spLocks noGrp="1"/>
          </p:cNvSpPr>
          <p:nvPr>
            <p:ph type="body" sz="quarter" idx="40" hasCustomPrompt="1"/>
          </p:nvPr>
        </p:nvSpPr>
        <p:spPr>
          <a:xfrm>
            <a:off x="15570128" y="35479758"/>
            <a:ext cx="13429130" cy="3576963"/>
          </a:xfrm>
          <a:prstGeom prst="rect">
            <a:avLst/>
          </a:prstGeom>
        </p:spPr>
        <p:txBody>
          <a:bodyPr wrap="square" anchor="t">
            <a:noAutofit/>
          </a:bodyPr>
          <a:lstStyle>
            <a:lvl1pPr marL="0" indent="0">
              <a:lnSpc>
                <a:spcPts val="3500"/>
              </a:lnSpc>
              <a:buNone/>
              <a:defRPr sz="3000" b="0">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de-DE" sz="3000" dirty="0">
                <a:latin typeface="Open Sans" panose="020B0606030504020204" pitchFamily="34" charset="0"/>
                <a:ea typeface="Open Sans" panose="020B0606030504020204" pitchFamily="34" charset="0"/>
                <a:cs typeface="Open Sans" panose="020B0606030504020204" pitchFamily="34" charset="0"/>
              </a:rPr>
              <a:t>Schriftgröße: 30 // Text im Blocksatz // Schriftart: Open Sans // Schriftfarbe: schwarz // Zeilenabstand: genau &amp; 35pt</a:t>
            </a:r>
          </a:p>
        </p:txBody>
      </p:sp>
    </p:spTree>
    <p:extLst>
      <p:ext uri="{BB962C8B-B14F-4D97-AF65-F5344CB8AC3E}">
        <p14:creationId xmlns:p14="http://schemas.microsoft.com/office/powerpoint/2010/main" val="276353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eispiel">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FD8A22F-5E96-4C89-B618-BF356FB50FDD}"/>
              </a:ext>
            </a:extLst>
          </p:cNvPr>
          <p:cNvSpPr txBox="1"/>
          <p:nvPr userDrawn="1"/>
        </p:nvSpPr>
        <p:spPr>
          <a:xfrm>
            <a:off x="1219199" y="5325034"/>
            <a:ext cx="21425647" cy="2900794"/>
          </a:xfrm>
          <a:prstGeom prst="rect">
            <a:avLst/>
          </a:prstGeom>
          <a:noFill/>
        </p:spPr>
        <p:txBody>
          <a:bodyPr wrap="square" rtlCol="0">
            <a:spAutoFit/>
          </a:body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de-DE" sz="10000" b="1" i="0" u="none" strike="noStrike" kern="1200" cap="none" spc="0" normalizeH="0" baseline="0" noProof="0" dirty="0">
                <a:ln>
                  <a:noFill/>
                </a:ln>
                <a:solidFill>
                  <a:srgbClr val="003CA0"/>
                </a:solidFill>
                <a:effectLst/>
                <a:uLnTx/>
                <a:uFillTx/>
                <a:latin typeface="Martel Heavy" panose="00000A00000000000000" pitchFamily="2" charset="0"/>
                <a:ea typeface="+mn-ea"/>
                <a:cs typeface="Martel Heavy" panose="00000A00000000000000" pitchFamily="2" charset="0"/>
              </a:rPr>
              <a:t>Beispiel und Anleitung für die Erstellung eines Masterposters</a:t>
            </a:r>
            <a:endParaRPr kumimoji="0" lang="de-DE" sz="10000" b="0" i="0" u="none" strike="noStrike" kern="1200" cap="none" spc="0" normalizeH="0" baseline="0" noProof="0" dirty="0">
              <a:ln>
                <a:noFill/>
              </a:ln>
              <a:solidFill>
                <a:prstClr val="black"/>
              </a:solidFill>
              <a:effectLst/>
              <a:uLnTx/>
              <a:uFillTx/>
              <a:latin typeface="+mn-lt"/>
              <a:ea typeface="+mn-ea"/>
              <a:cs typeface="+mn-cs"/>
            </a:endParaRPr>
          </a:p>
        </p:txBody>
      </p:sp>
      <p:grpSp>
        <p:nvGrpSpPr>
          <p:cNvPr id="21" name="Gruppieren 20">
            <a:extLst>
              <a:ext uri="{FF2B5EF4-FFF2-40B4-BE49-F238E27FC236}">
                <a16:creationId xmlns:a16="http://schemas.microsoft.com/office/drawing/2014/main" id="{11789676-CA5D-4102-AF60-F1261CB64F1F}"/>
              </a:ext>
            </a:extLst>
          </p:cNvPr>
          <p:cNvGrpSpPr/>
          <p:nvPr userDrawn="1"/>
        </p:nvGrpSpPr>
        <p:grpSpPr>
          <a:xfrm>
            <a:off x="23012573" y="40193628"/>
            <a:ext cx="6694453" cy="1606146"/>
            <a:chOff x="23012573" y="40193628"/>
            <a:chExt cx="6694453" cy="1606146"/>
          </a:xfrm>
        </p:grpSpPr>
        <p:sp>
          <p:nvSpPr>
            <p:cNvPr id="22" name="Textfeld 21">
              <a:extLst>
                <a:ext uri="{FF2B5EF4-FFF2-40B4-BE49-F238E27FC236}">
                  <a16:creationId xmlns:a16="http://schemas.microsoft.com/office/drawing/2014/main" id="{65D6FF40-A279-4D06-BED8-18C397C4CFB9}"/>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p>
          </p:txBody>
        </p:sp>
        <p:sp>
          <p:nvSpPr>
            <p:cNvPr id="23" name="Textfeld 22">
              <a:extLst>
                <a:ext uri="{FF2B5EF4-FFF2-40B4-BE49-F238E27FC236}">
                  <a16:creationId xmlns:a16="http://schemas.microsoft.com/office/drawing/2014/main" id="{82F07CC3-C2AD-4D4E-8610-2FC8FFBA6CF3}"/>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a:t>
              </a:r>
              <a:r>
                <a:rPr lang="de-DE" sz="2400" spc="30" baseline="0" dirty="0" err="1">
                  <a:solidFill>
                    <a:srgbClr val="003CA0"/>
                  </a:solidFill>
                  <a:latin typeface="Open Sans" panose="020B0606030504020204" pitchFamily="34" charset="0"/>
                  <a:ea typeface="Open Sans" panose="020B0606030504020204" pitchFamily="34" charset="0"/>
                  <a:cs typeface="Open Sans" panose="020B0606030504020204" pitchFamily="34" charset="0"/>
                </a:rPr>
                <a:t>of</a:t>
              </a: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 Applied Sciences</a:t>
              </a:r>
            </a:p>
            <a:p>
              <a:endParaRPr lang="de-DE" dirty="0"/>
            </a:p>
          </p:txBody>
        </p:sp>
      </p:grpSp>
      <p:sp>
        <p:nvSpPr>
          <p:cNvPr id="24" name="Textfeld 23">
            <a:extLst>
              <a:ext uri="{FF2B5EF4-FFF2-40B4-BE49-F238E27FC236}">
                <a16:creationId xmlns:a16="http://schemas.microsoft.com/office/drawing/2014/main" id="{74DD4E69-1F31-4340-81FA-B129BA31D7FB}"/>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sp>
        <p:nvSpPr>
          <p:cNvPr id="25" name="Textfeld 24">
            <a:extLst>
              <a:ext uri="{FF2B5EF4-FFF2-40B4-BE49-F238E27FC236}">
                <a16:creationId xmlns:a16="http://schemas.microsoft.com/office/drawing/2014/main" id="{748B0521-AE7A-40B9-8BE7-5C6BFA7FE8D8}"/>
              </a:ext>
            </a:extLst>
          </p:cNvPr>
          <p:cNvSpPr txBox="1"/>
          <p:nvPr userDrawn="1"/>
        </p:nvSpPr>
        <p:spPr>
          <a:xfrm>
            <a:off x="1188104" y="2139900"/>
            <a:ext cx="9488361" cy="1708160"/>
          </a:xfrm>
          <a:prstGeom prst="rect">
            <a:avLst/>
          </a:prstGeom>
          <a:solidFill>
            <a:schemeClr val="bg1"/>
          </a:solidFill>
        </p:spPr>
        <p:txBody>
          <a:bodyPr wrap="square" rtlCol="0">
            <a:spAutoFit/>
          </a:bodyPr>
          <a:lstStyle/>
          <a:p>
            <a:pPr>
              <a:lnSpc>
                <a:spcPts val="4200"/>
              </a:lnSpc>
            </a:pPr>
            <a:r>
              <a:rPr lang="de-DE" sz="3200" b="1"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FAKULTÄT TECHNIK UND INFORMATIK</a:t>
            </a: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Department</a:t>
            </a: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Fahrzeugtechnik und Flugzeugbau</a:t>
            </a:r>
          </a:p>
        </p:txBody>
      </p:sp>
      <p:sp>
        <p:nvSpPr>
          <p:cNvPr id="31" name="Textfeld 30">
            <a:extLst>
              <a:ext uri="{FF2B5EF4-FFF2-40B4-BE49-F238E27FC236}">
                <a16:creationId xmlns:a16="http://schemas.microsoft.com/office/drawing/2014/main" id="{0B4B9C7B-EFC0-42C8-B440-2216E243CCA5}"/>
              </a:ext>
            </a:extLst>
          </p:cNvPr>
          <p:cNvSpPr txBox="1"/>
          <p:nvPr userDrawn="1"/>
        </p:nvSpPr>
        <p:spPr>
          <a:xfrm>
            <a:off x="1192304" y="40297037"/>
            <a:ext cx="7180729" cy="1265026"/>
          </a:xfrm>
          <a:prstGeom prst="rect">
            <a:avLst/>
          </a:prstGeom>
          <a:noFill/>
        </p:spPr>
        <p:txBody>
          <a:bodyPr wrap="square" rtlCol="0">
            <a:spAutoFit/>
          </a:bodyPr>
          <a:lstStyle/>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MASTERAND: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Musterstudent</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STUDIENGANG: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Musterstudiengang</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SCHWERPUNKT: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Musterschwerpunkt</a:t>
            </a:r>
          </a:p>
        </p:txBody>
      </p:sp>
      <p:sp>
        <p:nvSpPr>
          <p:cNvPr id="33" name="Textfeld 32">
            <a:extLst>
              <a:ext uri="{FF2B5EF4-FFF2-40B4-BE49-F238E27FC236}">
                <a16:creationId xmlns:a16="http://schemas.microsoft.com/office/drawing/2014/main" id="{B9E15D65-BAEA-4BEB-B029-CDFBCFF1677D}"/>
              </a:ext>
            </a:extLst>
          </p:cNvPr>
          <p:cNvSpPr txBox="1"/>
          <p:nvPr userDrawn="1"/>
        </p:nvSpPr>
        <p:spPr>
          <a:xfrm>
            <a:off x="8480869" y="40297037"/>
            <a:ext cx="7806904" cy="1265026"/>
          </a:xfrm>
          <a:prstGeom prst="rect">
            <a:avLst/>
          </a:prstGeom>
          <a:noFill/>
        </p:spPr>
        <p:txBody>
          <a:bodyPr wrap="square" rtlCol="0">
            <a:spAutoFit/>
          </a:bodyPr>
          <a:lstStyle/>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BETREUENDE*R PROFESSOR*IN: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Musterprofessor</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INDUSTRIEPARTNER: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Musterpartner</a:t>
            </a:r>
          </a:p>
          <a:p>
            <a:pPr>
              <a:lnSpc>
                <a:spcPts val="3100"/>
              </a:lnSpc>
            </a:pPr>
            <a:r>
              <a:rPr lang="de-DE" sz="2400" b="1" dirty="0">
                <a:solidFill>
                  <a:srgbClr val="003CA0"/>
                </a:solidFill>
                <a:latin typeface="Open Sans" panose="020B0606030504020204" pitchFamily="34" charset="0"/>
                <a:ea typeface="Open Sans" panose="020B0606030504020204" pitchFamily="34" charset="0"/>
                <a:cs typeface="Open Sans" panose="020B0606030504020204" pitchFamily="34" charset="0"/>
              </a:rPr>
              <a:t>ABGABEDATUM: </a:t>
            </a:r>
            <a:r>
              <a:rPr lang="de-DE" sz="2400" b="0" dirty="0">
                <a:solidFill>
                  <a:srgbClr val="003CA0"/>
                </a:solidFill>
                <a:latin typeface="Open Sans" panose="020B0606030504020204" pitchFamily="34" charset="0"/>
                <a:ea typeface="Open Sans" panose="020B0606030504020204" pitchFamily="34" charset="0"/>
                <a:cs typeface="Open Sans" panose="020B0606030504020204" pitchFamily="34" charset="0"/>
              </a:rPr>
              <a:t>Musterdatum</a:t>
            </a:r>
          </a:p>
        </p:txBody>
      </p:sp>
      <p:sp>
        <p:nvSpPr>
          <p:cNvPr id="4" name="Textfeld 3">
            <a:extLst>
              <a:ext uri="{FF2B5EF4-FFF2-40B4-BE49-F238E27FC236}">
                <a16:creationId xmlns:a16="http://schemas.microsoft.com/office/drawing/2014/main" id="{74E98B2B-A688-45EC-A9B4-C68E02092D93}"/>
              </a:ext>
            </a:extLst>
          </p:cNvPr>
          <p:cNvSpPr txBox="1"/>
          <p:nvPr userDrawn="1"/>
        </p:nvSpPr>
        <p:spPr>
          <a:xfrm>
            <a:off x="1219198" y="12120432"/>
            <a:ext cx="27671662" cy="2381421"/>
          </a:xfrm>
          <a:prstGeom prst="rect">
            <a:avLst/>
          </a:prstGeom>
          <a:noFill/>
        </p:spPr>
        <p:txBody>
          <a:bodyPr wrap="square" rtlCol="0">
            <a:spAutoFit/>
          </a:bodyPr>
          <a:lstStyle/>
          <a:p>
            <a:pPr marL="0" marR="0" lvl="0" indent="0" algn="l" defTabSz="3027487" rtl="0" eaLnBrk="1" fontAlgn="auto" latinLnBrk="0" hangingPunct="1">
              <a:lnSpc>
                <a:spcPct val="150000"/>
              </a:lnSpc>
              <a:spcBef>
                <a:spcPts val="3311"/>
              </a:spcBef>
              <a:spcAft>
                <a:spcPts val="0"/>
              </a:spcAft>
              <a:buClrTx/>
              <a:buSzTx/>
              <a:buFont typeface="Arial" panose="020B0604020202020204" pitchFamily="34" charset="0"/>
              <a:buNone/>
              <a:tabLst/>
              <a:defRPr/>
            </a:pPr>
            <a:r>
              <a:rPr kumimoji="0" lang="de-DE" sz="3400" b="1" i="0" u="none" strike="noStrike" kern="1200" cap="none" spc="0" normalizeH="0" baseline="0" noProof="0" dirty="0">
                <a:ln>
                  <a:noFill/>
                </a:ln>
                <a:solidFill>
                  <a:srgbClr val="0096D2"/>
                </a:solidFill>
                <a:effectLst/>
                <a:uLnTx/>
                <a:uFillTx/>
                <a:latin typeface="Martel Heavy" panose="00000A00000000000000" pitchFamily="2" charset="0"/>
                <a:ea typeface="Open Sans" panose="020B0606030504020204" pitchFamily="34" charset="0"/>
                <a:cs typeface="Martel Heavy" panose="00000A00000000000000" pitchFamily="2" charset="0"/>
              </a:rPr>
              <a:t>Wissenschaftliche Poster dienen im Allgemeinen der öffentlichkeitswirksamen Vorstellung  eines bearbeitenden  Themas .  Ziel dabei ist es, Text und Grafiken in Einklang zu bringen um dem Leser mit einfachen Mitteln  möglichst schnell einen umfassenden Überblick über das Thema zu ermöglichen.  </a:t>
            </a:r>
          </a:p>
        </p:txBody>
      </p:sp>
      <p:sp>
        <p:nvSpPr>
          <p:cNvPr id="16" name="Textfeld 15">
            <a:extLst>
              <a:ext uri="{FF2B5EF4-FFF2-40B4-BE49-F238E27FC236}">
                <a16:creationId xmlns:a16="http://schemas.microsoft.com/office/drawing/2014/main" id="{01D882F7-2ACC-4EAD-9392-08C560265737}"/>
              </a:ext>
            </a:extLst>
          </p:cNvPr>
          <p:cNvSpPr txBox="1"/>
          <p:nvPr userDrawn="1"/>
        </p:nvSpPr>
        <p:spPr>
          <a:xfrm>
            <a:off x="1213139" y="16147398"/>
            <a:ext cx="10293062" cy="10390601"/>
          </a:xfrm>
          <a:prstGeom prst="rect">
            <a:avLst/>
          </a:prstGeom>
          <a:noFill/>
        </p:spPr>
        <p:txBody>
          <a:bodyPr wrap="square" rtlCol="0">
            <a:spAutoFit/>
          </a:bodyPr>
          <a:lstStyle/>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r>
              <a:rPr kumimoji="0" lang="de-DE" sz="3000" b="1" i="0" u="none" strike="noStrike" kern="1200" cap="none" spc="0" normalizeH="0" baseline="0" noProof="0" dirty="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EINLEITUNG</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Mit der Einleitung wird die Motivation zu Bearbeitung des Themas dargelegt. Zudem kann eine Einordnung der Thematik in den aktuellen Stand der Technik erfolgen. Das Interesse des Lesers soll geweckt werden.</a:t>
            </a:r>
          </a:p>
          <a:p>
            <a:pPr marL="0" marR="0" lvl="0" indent="0" algn="just" defTabSz="3027487" rtl="0" eaLnBrk="1" fontAlgn="auto" latinLnBrk="0" hangingPunct="1">
              <a:lnSpc>
                <a:spcPts val="3500"/>
              </a:lnSpc>
              <a:spcBef>
                <a:spcPts val="1800"/>
              </a:spcBef>
              <a:spcAft>
                <a:spcPts val="0"/>
              </a:spcAft>
              <a:buClrTx/>
              <a:buSzTx/>
              <a:buFont typeface="Arial" panose="020B0604020202020204" pitchFamily="34" charset="0"/>
              <a:buNone/>
              <a:tabLst/>
              <a:defRPr/>
            </a:pPr>
            <a:r>
              <a:rPr kumimoji="0" lang="de-DE" sz="3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Formatierungshinweise: </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Überschrift: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fett, Großbuchstaben</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HAW-Hauptblau</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Fließtext: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Zeilenabstand: genau&amp; 35pt,</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Blocksatz, schwarz    </a:t>
            </a:r>
          </a:p>
          <a:p>
            <a:pPr marL="0" marR="0" lvl="0" indent="0" algn="just" defTabSz="3027487" rtl="0" eaLnBrk="1" fontAlgn="auto" latinLnBrk="0" hangingPunct="1">
              <a:lnSpc>
                <a:spcPts val="4000"/>
              </a:lnSpc>
              <a:spcBef>
                <a:spcPts val="3311"/>
              </a:spcBef>
              <a:spcAft>
                <a:spcPts val="0"/>
              </a:spcAft>
              <a:buClrTx/>
              <a:buSzTx/>
              <a:buFont typeface="Arial" panose="020B0604020202020204" pitchFamily="34" charset="0"/>
              <a:buNone/>
              <a:tabLst/>
              <a:defRPr/>
            </a:pPr>
            <a:endParaRPr kumimoji="0" lang="de-DE" sz="3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3027487" rtl="0" eaLnBrk="1" fontAlgn="auto" latinLnBrk="0" hangingPunct="1">
              <a:lnSpc>
                <a:spcPts val="4000"/>
              </a:lnSpc>
              <a:spcBef>
                <a:spcPts val="3311"/>
              </a:spcBef>
              <a:spcAft>
                <a:spcPts val="0"/>
              </a:spcAft>
              <a:buClrTx/>
              <a:buSzTx/>
              <a:buFont typeface="Arial" panose="020B0604020202020204" pitchFamily="34" charset="0"/>
              <a:buNone/>
              <a:tabLst/>
              <a:defRPr/>
            </a:pPr>
            <a:endParaRPr kumimoji="0" lang="de-DE" sz="3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ct val="1500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Textfeld 18">
            <a:extLst>
              <a:ext uri="{FF2B5EF4-FFF2-40B4-BE49-F238E27FC236}">
                <a16:creationId xmlns:a16="http://schemas.microsoft.com/office/drawing/2014/main" id="{B5DB3360-6566-468D-B19C-E12E529DA4C0}"/>
              </a:ext>
            </a:extLst>
          </p:cNvPr>
          <p:cNvSpPr txBox="1"/>
          <p:nvPr userDrawn="1"/>
        </p:nvSpPr>
        <p:spPr>
          <a:xfrm>
            <a:off x="1219198" y="9275315"/>
            <a:ext cx="21113370" cy="1840568"/>
          </a:xfrm>
          <a:prstGeom prst="rect">
            <a:avLst/>
          </a:prstGeom>
          <a:noFill/>
        </p:spPr>
        <p:txBody>
          <a:bodyPr wrap="square" rtlCol="0">
            <a:spAutoFit/>
          </a:bodyPr>
          <a:lstStyle/>
          <a:p>
            <a:pPr marL="0" marR="0" lvl="0" indent="0" algn="l" defTabSz="3027487" rtl="0" eaLnBrk="1" fontAlgn="auto" latinLnBrk="0" hangingPunct="1">
              <a:lnSpc>
                <a:spcPct val="150000"/>
              </a:lnSpc>
              <a:spcBef>
                <a:spcPts val="3311"/>
              </a:spcBef>
              <a:spcAft>
                <a:spcPts val="0"/>
              </a:spcAft>
              <a:buClrTx/>
              <a:buSzTx/>
              <a:buFont typeface="Arial" panose="020B0604020202020204" pitchFamily="34" charset="0"/>
              <a:buNone/>
              <a:tabLst/>
              <a:defRPr/>
            </a:pPr>
            <a:r>
              <a:rPr kumimoji="0" lang="de-DE" sz="4000" b="1" i="0" u="none" strike="noStrike" kern="1200" cap="none" spc="0" normalizeH="0" baseline="0" noProof="0" dirty="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WISSENSCHAFTLICHES A0-POSTER ZUR AUSSENDARSTELLUNG DER HAW HAMBURG AUF INTERNEN UND EXTERNEN VERANSTALTUNGEN </a:t>
            </a:r>
          </a:p>
        </p:txBody>
      </p:sp>
      <p:sp>
        <p:nvSpPr>
          <p:cNvPr id="30" name="Textfeld 29">
            <a:extLst>
              <a:ext uri="{FF2B5EF4-FFF2-40B4-BE49-F238E27FC236}">
                <a16:creationId xmlns:a16="http://schemas.microsoft.com/office/drawing/2014/main" id="{4CA9068A-CA61-44AD-922D-31AFEAFEF4DE}"/>
              </a:ext>
            </a:extLst>
          </p:cNvPr>
          <p:cNvSpPr txBox="1"/>
          <p:nvPr userDrawn="1"/>
        </p:nvSpPr>
        <p:spPr>
          <a:xfrm>
            <a:off x="12521855" y="16147398"/>
            <a:ext cx="16340318" cy="4806444"/>
          </a:xfrm>
          <a:prstGeom prst="rect">
            <a:avLst/>
          </a:prstGeom>
          <a:noFill/>
        </p:spPr>
        <p:txBody>
          <a:bodyPr wrap="square" rtlCol="0">
            <a:spAutoFit/>
          </a:bodyPr>
          <a:lstStyle/>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r>
              <a:rPr kumimoji="0" lang="de-DE" sz="3000" b="1" i="0" u="none" strike="noStrike" kern="1200" cap="none" spc="0" normalizeH="0" baseline="0" noProof="0" dirty="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METHODIK</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Eine kurze Beschreibung der Vorgehensweise (konstruktiv, theoretisch, analytisch) und der angewendeten Methode soll hier erläutert werden. Dieser Inhalt kann wahlweise mit einem oder mehreren der drei Fotos veranschaulicht werden.</a:t>
            </a:r>
          </a:p>
          <a:p>
            <a:pPr marL="0" marR="0" lvl="0" indent="0" algn="just" defTabSz="3027487" rtl="0" eaLnBrk="1" fontAlgn="auto" latinLnBrk="0" hangingPunct="1">
              <a:lnSpc>
                <a:spcPts val="3500"/>
              </a:lnSpc>
              <a:spcBef>
                <a:spcPts val="1800"/>
              </a:spcBef>
              <a:spcAft>
                <a:spcPts val="0"/>
              </a:spcAft>
              <a:buClrTx/>
              <a:buSzTx/>
              <a:buFont typeface="Arial" panose="020B0604020202020204" pitchFamily="34" charset="0"/>
              <a:buNone/>
              <a:tabLst/>
              <a:defRPr/>
            </a:pPr>
            <a:r>
              <a:rPr kumimoji="0" lang="de-DE" sz="3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Formatierungshinweise: </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Überschrift: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fett, Großbuchstaben, HAW-Hauptblau</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Fließtext: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Zeilenabstand: genau&amp; 35pt, Blocksatz, schwarz    </a:t>
            </a:r>
          </a:p>
        </p:txBody>
      </p:sp>
      <p:sp>
        <p:nvSpPr>
          <p:cNvPr id="35" name="Textfeld 34">
            <a:extLst>
              <a:ext uri="{FF2B5EF4-FFF2-40B4-BE49-F238E27FC236}">
                <a16:creationId xmlns:a16="http://schemas.microsoft.com/office/drawing/2014/main" id="{0CE363BB-99C7-43C5-8136-27CCCA36C7F8}"/>
              </a:ext>
            </a:extLst>
          </p:cNvPr>
          <p:cNvSpPr txBox="1"/>
          <p:nvPr userDrawn="1"/>
        </p:nvSpPr>
        <p:spPr>
          <a:xfrm>
            <a:off x="12521855" y="31896772"/>
            <a:ext cx="16340318" cy="6837769"/>
          </a:xfrm>
          <a:prstGeom prst="rect">
            <a:avLst/>
          </a:prstGeom>
          <a:noFill/>
        </p:spPr>
        <p:txBody>
          <a:bodyPr wrap="square" rtlCol="0">
            <a:spAutoFit/>
          </a:bodyPr>
          <a:lstStyle/>
          <a:p>
            <a:pPr marL="0" marR="0" lvl="0" indent="0" algn="l"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1" i="0" u="none" strike="noStrike" kern="1200" cap="none" spc="0" normalizeH="0" baseline="0" noProof="0" dirty="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DISKUSSION</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Es folgt eine kurze und nachvollziehbare Erläuterung der Ursachen und Folgen der Ergebnisse. Auch auf die Erfüllung der Aufgabenstellung sowie Ableitung von Empfehlungen kann eingegangen werden.</a:t>
            </a:r>
          </a:p>
          <a:p>
            <a:pPr marL="0" marR="0" lvl="0" indent="0" algn="just" defTabSz="3027487" rtl="0" eaLnBrk="1" fontAlgn="auto" latinLnBrk="0" hangingPunct="1">
              <a:lnSpc>
                <a:spcPts val="3500"/>
              </a:lnSpc>
              <a:spcBef>
                <a:spcPts val="1800"/>
              </a:spcBef>
              <a:spcAft>
                <a:spcPts val="0"/>
              </a:spcAft>
              <a:buClrTx/>
              <a:buSzTx/>
              <a:buFont typeface="Arial" panose="020B0604020202020204" pitchFamily="34" charset="0"/>
              <a:buNone/>
              <a:tabLst/>
              <a:defRPr/>
            </a:pPr>
            <a:r>
              <a:rPr kumimoji="0" lang="de-DE" sz="3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Formatierungshinweise: </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Überschrift: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fett, Großbuchstaben, HAW-Hauptblau</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Fließtext: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Zeilenabstand: genau&amp; 35pt, Blocksatz, schwarz    </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endParaRPr kumimoji="0" lang="de-DE" sz="3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dirty="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6" name="Textfeld 35">
            <a:extLst>
              <a:ext uri="{FF2B5EF4-FFF2-40B4-BE49-F238E27FC236}">
                <a16:creationId xmlns:a16="http://schemas.microsoft.com/office/drawing/2014/main" id="{527D17F9-530C-4B7A-A3EE-45B5FA86C7E1}"/>
              </a:ext>
            </a:extLst>
          </p:cNvPr>
          <p:cNvSpPr txBox="1"/>
          <p:nvPr userDrawn="1"/>
        </p:nvSpPr>
        <p:spPr>
          <a:xfrm>
            <a:off x="12526034" y="22606735"/>
            <a:ext cx="16364826" cy="7373750"/>
          </a:xfrm>
          <a:prstGeom prst="rect">
            <a:avLst/>
          </a:prstGeom>
          <a:noFill/>
        </p:spPr>
        <p:txBody>
          <a:bodyPr wrap="square" rtlCol="0">
            <a:spAutoFit/>
          </a:bodyPr>
          <a:lstStyle/>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r>
              <a:rPr kumimoji="0" lang="de-DE" sz="3000" b="1" i="0" u="none" strike="noStrike" kern="1200" cap="none" spc="0" normalizeH="0" baseline="0" noProof="0" dirty="0">
                <a:ln>
                  <a:noFill/>
                </a:ln>
                <a:solidFill>
                  <a:srgbClr val="003CA0"/>
                </a:solidFill>
                <a:effectLst/>
                <a:uLnTx/>
                <a:uFillTx/>
                <a:latin typeface="Open Sans" panose="020B0606030504020204" pitchFamily="34" charset="0"/>
                <a:ea typeface="Open Sans" panose="020B0606030504020204" pitchFamily="34" charset="0"/>
                <a:cs typeface="Open Sans" panose="020B0606030504020204" pitchFamily="34" charset="0"/>
              </a:rPr>
              <a:t>ERGEBNIS</a:t>
            </a:r>
          </a:p>
          <a:p>
            <a:pPr marL="0" marR="0" lvl="0" indent="0" algn="just"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Der Kerngedanke des Ergebnisses wird am besten durch eine Abbildung untermauert. Bei Abschlussarbeiten, die einer Geheimhaltungserklärung unterliegen kann auf eine rein qualitative Abbildung zurückgegriffen werden.</a:t>
            </a:r>
          </a:p>
          <a:p>
            <a:pPr marL="0" marR="0" lvl="0" indent="0" algn="just" defTabSz="3027487" rtl="0" eaLnBrk="1" fontAlgn="auto" latinLnBrk="0" hangingPunct="1">
              <a:lnSpc>
                <a:spcPts val="3500"/>
              </a:lnSpc>
              <a:spcBef>
                <a:spcPts val="1800"/>
              </a:spcBef>
              <a:spcAft>
                <a:spcPts val="0"/>
              </a:spcAft>
              <a:buClrTx/>
              <a:buSzTx/>
              <a:buFont typeface="Arial" panose="020B0604020202020204" pitchFamily="34" charset="0"/>
              <a:buNone/>
              <a:tabLst/>
              <a:defRPr/>
            </a:pPr>
            <a:r>
              <a:rPr kumimoji="0" lang="de-DE" sz="30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Formatierungshinweise: </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Überschrift: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fett, Großbuchstaben</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HAW-Hauptblau</a:t>
            </a:r>
          </a:p>
          <a:p>
            <a:pPr marL="457200" marR="0" lvl="0" indent="-457200" algn="just" defTabSz="3027487" rtl="0" eaLnBrk="1" fontAlgn="auto" latinLnBrk="0" hangingPunct="1">
              <a:lnSpc>
                <a:spcPts val="3500"/>
              </a:lnSpc>
              <a:spcBef>
                <a:spcPts val="6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Fließtext: </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Open Sans, 30pt, Zeilenabstand: genau&amp; 35pt,</a:t>
            </a:r>
          </a:p>
          <a:p>
            <a:pPr marL="0" marR="0" lvl="0" indent="0" algn="just" defTabSz="3027487" rtl="0" eaLnBrk="1" fontAlgn="auto" latinLnBrk="0" hangingPunct="1">
              <a:lnSpc>
                <a:spcPts val="3500"/>
              </a:lnSpc>
              <a:spcBef>
                <a:spcPts val="600"/>
              </a:spcBef>
              <a:spcAft>
                <a:spcPts val="0"/>
              </a:spcAft>
              <a:buClrTx/>
              <a:buSzTx/>
              <a:buFont typeface="Arial" panose="020B0604020202020204" pitchFamily="34" charset="0"/>
              <a:buNone/>
              <a:tabLst/>
              <a:defRPr/>
            </a:pPr>
            <a:r>
              <a:rPr kumimoji="0" lang="de-DE" sz="3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Blocksatz, schwarz    </a:t>
            </a:r>
          </a:p>
          <a:p>
            <a:pPr marL="0" marR="0" lvl="0" indent="0" algn="l" defTabSz="3027487" rtl="0" eaLnBrk="1" fontAlgn="auto" latinLnBrk="0" hangingPunct="1">
              <a:lnSpc>
                <a:spcPts val="3500"/>
              </a:lnSpc>
              <a:spcBef>
                <a:spcPts val="3311"/>
              </a:spcBef>
              <a:spcAft>
                <a:spcPts val="0"/>
              </a:spcAft>
              <a:buClrTx/>
              <a:buSzTx/>
              <a:buFont typeface="Arial" panose="020B0604020202020204" pitchFamily="34" charset="0"/>
              <a:buNone/>
              <a:tabLst/>
              <a:defRPr/>
            </a:pPr>
            <a:endParaRPr kumimoji="0" lang="de-DE" sz="3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3027487" rtl="0" eaLnBrk="1" fontAlgn="auto" latinLnBrk="0" hangingPunct="1">
              <a:lnSpc>
                <a:spcPct val="35000"/>
              </a:lnSpc>
              <a:spcBef>
                <a:spcPts val="3311"/>
              </a:spcBef>
              <a:spcAft>
                <a:spcPts val="0"/>
              </a:spcAft>
              <a:buClrTx/>
              <a:buSzTx/>
              <a:buFont typeface="Arial" panose="020B0604020202020204" pitchFamily="34" charset="0"/>
              <a:buNone/>
              <a:tabLst/>
              <a:defRPr/>
            </a:pPr>
            <a:endParaRPr kumimoji="0" lang="de-DE" sz="3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Textfeld 19">
            <a:extLst>
              <a:ext uri="{FF2B5EF4-FFF2-40B4-BE49-F238E27FC236}">
                <a16:creationId xmlns:a16="http://schemas.microsoft.com/office/drawing/2014/main" id="{8D1DA564-F02E-4EBB-9B93-9D0B9E3484B3}"/>
              </a:ext>
            </a:extLst>
          </p:cNvPr>
          <p:cNvSpPr txBox="1"/>
          <p:nvPr userDrawn="1"/>
        </p:nvSpPr>
        <p:spPr>
          <a:xfrm>
            <a:off x="1227969" y="31270765"/>
            <a:ext cx="11474245" cy="369332"/>
          </a:xfrm>
          <a:prstGeom prst="rect">
            <a:avLst/>
          </a:prstGeom>
          <a:noFill/>
        </p:spPr>
        <p:txBody>
          <a:bodyPr wrap="square" rtlCol="0">
            <a:spAutoFit/>
          </a:body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Abbildung 1: Aussagekräftige Beschreibung der Vektorgrafik [Bildquelle] </a:t>
            </a:r>
          </a:p>
        </p:txBody>
      </p:sp>
      <p:sp>
        <p:nvSpPr>
          <p:cNvPr id="37" name="Textfeld 36">
            <a:extLst>
              <a:ext uri="{FF2B5EF4-FFF2-40B4-BE49-F238E27FC236}">
                <a16:creationId xmlns:a16="http://schemas.microsoft.com/office/drawing/2014/main" id="{07F82C20-D046-46E7-9B7A-1939EE04D968}"/>
              </a:ext>
            </a:extLst>
          </p:cNvPr>
          <p:cNvSpPr txBox="1"/>
          <p:nvPr userDrawn="1"/>
        </p:nvSpPr>
        <p:spPr>
          <a:xfrm>
            <a:off x="1226204" y="38573847"/>
            <a:ext cx="11474245" cy="369332"/>
          </a:xfrm>
          <a:prstGeom prst="rect">
            <a:avLst/>
          </a:prstGeom>
          <a:noFill/>
        </p:spPr>
        <p:txBody>
          <a:bodyPr wrap="square" rtlCol="0">
            <a:spAutoFit/>
          </a:bodyPr>
          <a:lstStyle/>
          <a:p>
            <a:pPr marL="0" marR="0" lvl="0" indent="0" algn="l" defTabSz="3027487" rtl="0" eaLnBrk="1" fontAlgn="auto" latinLnBrk="0" hangingPunct="1">
              <a:lnSpc>
                <a:spcPct val="90000"/>
              </a:lnSpc>
              <a:spcBef>
                <a:spcPts val="3311"/>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Abbildung 2: Aussagekräftige Beschreibung der Vektorgrafik [Bildquelle]</a:t>
            </a:r>
          </a:p>
        </p:txBody>
      </p:sp>
      <p:sp>
        <p:nvSpPr>
          <p:cNvPr id="38" name="Textfeld 37">
            <a:extLst>
              <a:ext uri="{FF2B5EF4-FFF2-40B4-BE49-F238E27FC236}">
                <a16:creationId xmlns:a16="http://schemas.microsoft.com/office/drawing/2014/main" id="{2DA67E2F-5010-4338-97ED-50C96D024FC2}"/>
              </a:ext>
            </a:extLst>
          </p:cNvPr>
          <p:cNvSpPr txBox="1"/>
          <p:nvPr userDrawn="1"/>
        </p:nvSpPr>
        <p:spPr>
          <a:xfrm>
            <a:off x="22644846" y="30971471"/>
            <a:ext cx="5878287" cy="719621"/>
          </a:xfrm>
          <a:prstGeom prst="rect">
            <a:avLst/>
          </a:prstGeom>
          <a:noFill/>
        </p:spPr>
        <p:txBody>
          <a:bodyPr wrap="square" rtlCol="0">
            <a:spAutoFit/>
          </a:bodyPr>
          <a:lstStyle/>
          <a:p>
            <a:pPr marL="0" marR="0" lvl="0" indent="0" algn="l" defTabSz="3027487" rtl="0" eaLnBrk="1" fontAlgn="auto" latinLnBrk="0" hangingPunct="1">
              <a:lnSpc>
                <a:spcPts val="2500"/>
              </a:lnSpc>
              <a:spcBef>
                <a:spcPts val="3311"/>
              </a:spcBef>
              <a:spcAft>
                <a:spcPts val="0"/>
              </a:spcAft>
              <a:buClrTx/>
              <a:buSzTx/>
              <a:buFont typeface="Arial" panose="020B0604020202020204" pitchFamily="34" charset="0"/>
              <a:buNone/>
              <a:tabLst/>
              <a:defRPr/>
            </a:pPr>
            <a:r>
              <a:rPr kumimoji="0" lang="de-DE"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Abbildung 3: Aussagekräftige Beschreibung der Vektorgrafik [Bildquelle]</a:t>
            </a:r>
          </a:p>
        </p:txBody>
      </p:sp>
      <p:pic>
        <p:nvPicPr>
          <p:cNvPr id="39" name="Bildplatzhalter 20" descr="Junge mit Spielzeugsegelflugzeug">
            <a:extLst>
              <a:ext uri="{FF2B5EF4-FFF2-40B4-BE49-F238E27FC236}">
                <a16:creationId xmlns:a16="http://schemas.microsoft.com/office/drawing/2014/main" id="{0FAFA8A3-89CC-4105-9029-283E246820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827" r="30125" b="7493"/>
          <a:stretch/>
        </p:blipFill>
        <p:spPr>
          <a:xfrm>
            <a:off x="1326072" y="22518267"/>
            <a:ext cx="10293062" cy="8610498"/>
          </a:xfrm>
          <a:prstGeom prst="rect">
            <a:avLst/>
          </a:prstGeom>
        </p:spPr>
      </p:pic>
      <p:pic>
        <p:nvPicPr>
          <p:cNvPr id="40" name="Bildplatzhalter 24" descr="Details einer Turbine">
            <a:extLst>
              <a:ext uri="{FF2B5EF4-FFF2-40B4-BE49-F238E27FC236}">
                <a16:creationId xmlns:a16="http://schemas.microsoft.com/office/drawing/2014/main" id="{604F03F8-6740-4437-8F72-C64B83DA7B8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8251" r="989" b="8251"/>
          <a:stretch/>
        </p:blipFill>
        <p:spPr>
          <a:xfrm>
            <a:off x="1364439" y="31896772"/>
            <a:ext cx="10141762" cy="6594749"/>
          </a:xfrm>
          <a:prstGeom prst="rect">
            <a:avLst/>
          </a:prstGeom>
        </p:spPr>
      </p:pic>
      <p:pic>
        <p:nvPicPr>
          <p:cNvPr id="41" name="Bildplatzhalter 16" descr="Balkendiagramm mit Aufwärtstrend">
            <a:extLst>
              <a:ext uri="{FF2B5EF4-FFF2-40B4-BE49-F238E27FC236}">
                <a16:creationId xmlns:a16="http://schemas.microsoft.com/office/drawing/2014/main" id="{1519A42A-F7F3-4139-8B23-5A417586EF48}"/>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27" b="7023"/>
          <a:stretch/>
        </p:blipFill>
        <p:spPr>
          <a:xfrm>
            <a:off x="21847972" y="24713522"/>
            <a:ext cx="7062405" cy="6437227"/>
          </a:xfrm>
          <a:prstGeom prst="rect">
            <a:avLst/>
          </a:prstGeom>
        </p:spPr>
      </p:pic>
      <p:pic>
        <p:nvPicPr>
          <p:cNvPr id="42" name="Grafik 41" descr="Verbindungen">
            <a:extLst>
              <a:ext uri="{FF2B5EF4-FFF2-40B4-BE49-F238E27FC236}">
                <a16:creationId xmlns:a16="http://schemas.microsoft.com/office/drawing/2014/main" id="{34F266B0-0FEF-487A-B147-0B964595F66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99906" y="39545654"/>
            <a:ext cx="2769394" cy="2769394"/>
          </a:xfrm>
          <a:prstGeom prst="rect">
            <a:avLst/>
          </a:prstGeom>
        </p:spPr>
      </p:pic>
      <p:sp>
        <p:nvSpPr>
          <p:cNvPr id="43" name="Textfeld 42">
            <a:extLst>
              <a:ext uri="{FF2B5EF4-FFF2-40B4-BE49-F238E27FC236}">
                <a16:creationId xmlns:a16="http://schemas.microsoft.com/office/drawing/2014/main" id="{8E5DF56F-D63C-4D63-BABD-7316CF1AC982}"/>
              </a:ext>
            </a:extLst>
          </p:cNvPr>
          <p:cNvSpPr txBox="1"/>
          <p:nvPr userDrawn="1"/>
        </p:nvSpPr>
        <p:spPr>
          <a:xfrm>
            <a:off x="19249016" y="40380764"/>
            <a:ext cx="1447800" cy="369332"/>
          </a:xfrm>
          <a:prstGeom prst="rect">
            <a:avLst/>
          </a:prstGeom>
          <a:noFill/>
        </p:spPr>
        <p:txBody>
          <a:bodyPr wrap="square" rtlCol="0">
            <a:spAutoFit/>
          </a:bodyPr>
          <a:lstStyle/>
          <a:p>
            <a:r>
              <a:rPr lang="de-DE" dirty="0">
                <a:solidFill>
                  <a:schemeClr val="tx1">
                    <a:lumMod val="50000"/>
                    <a:lumOff val="50000"/>
                  </a:schemeClr>
                </a:solidFill>
              </a:rPr>
              <a:t>GmbH</a:t>
            </a:r>
          </a:p>
        </p:txBody>
      </p:sp>
    </p:spTree>
    <p:extLst>
      <p:ext uri="{BB962C8B-B14F-4D97-AF65-F5344CB8AC3E}">
        <p14:creationId xmlns:p14="http://schemas.microsoft.com/office/powerpoint/2010/main" val="166963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fik 9" descr="Ein Bild, das Screenshot enthält.&#10;&#10;Automatisch generierte Beschreibung">
            <a:extLst>
              <a:ext uri="{FF2B5EF4-FFF2-40B4-BE49-F238E27FC236}">
                <a16:creationId xmlns:a16="http://schemas.microsoft.com/office/drawing/2014/main" id="{2F207FAF-332F-40BB-96FE-32B9EC6F1F5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30275213" cy="42789861"/>
          </a:xfrm>
          <a:prstGeom prst="rect">
            <a:avLst/>
          </a:prstGeom>
        </p:spPr>
      </p:pic>
      <p:sp>
        <p:nvSpPr>
          <p:cNvPr id="2" name="Textfeld 1">
            <a:extLst>
              <a:ext uri="{FF2B5EF4-FFF2-40B4-BE49-F238E27FC236}">
                <a16:creationId xmlns:a16="http://schemas.microsoft.com/office/drawing/2014/main" id="{0F68A779-1162-4245-A395-575D210C9C6E}"/>
              </a:ext>
            </a:extLst>
          </p:cNvPr>
          <p:cNvSpPr txBox="1"/>
          <p:nvPr userDrawn="1"/>
        </p:nvSpPr>
        <p:spPr>
          <a:xfrm>
            <a:off x="1188104" y="2139900"/>
            <a:ext cx="9488361" cy="1708160"/>
          </a:xfrm>
          <a:prstGeom prst="rect">
            <a:avLst/>
          </a:prstGeom>
          <a:solidFill>
            <a:schemeClr val="bg1"/>
          </a:solidFill>
        </p:spPr>
        <p:txBody>
          <a:bodyPr wrap="square" rtlCol="0">
            <a:spAutoFit/>
          </a:bodyPr>
          <a:lstStyle/>
          <a:p>
            <a:pPr>
              <a:lnSpc>
                <a:spcPts val="4200"/>
              </a:lnSpc>
            </a:pPr>
            <a:r>
              <a:rPr lang="de-DE" sz="3200" b="1"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FAKULTÄT TECHNIK UND INFORMATIK</a:t>
            </a: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Department</a:t>
            </a:r>
          </a:p>
          <a:p>
            <a:pPr>
              <a:lnSpc>
                <a:spcPts val="4200"/>
              </a:lnSpc>
            </a:pPr>
            <a:r>
              <a:rPr lang="de-DE" sz="3200" spc="-1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Fahrzeugtechnik und Flugzeugbau</a:t>
            </a:r>
          </a:p>
        </p:txBody>
      </p:sp>
      <p:sp>
        <p:nvSpPr>
          <p:cNvPr id="3" name="Textfeld 2">
            <a:extLst>
              <a:ext uri="{FF2B5EF4-FFF2-40B4-BE49-F238E27FC236}">
                <a16:creationId xmlns:a16="http://schemas.microsoft.com/office/drawing/2014/main" id="{B3B0FEDD-BB45-4BF9-8C40-F8F7D1DB2EFF}"/>
              </a:ext>
            </a:extLst>
          </p:cNvPr>
          <p:cNvSpPr txBox="1"/>
          <p:nvPr userDrawn="1"/>
        </p:nvSpPr>
        <p:spPr>
          <a:xfrm>
            <a:off x="23089654" y="1035057"/>
            <a:ext cx="6806146" cy="2560445"/>
          </a:xfrm>
          <a:prstGeom prst="rect">
            <a:avLst/>
          </a:prstGeom>
          <a:solidFill>
            <a:schemeClr val="bg1"/>
          </a:solidFill>
        </p:spPr>
        <p:txBody>
          <a:bodyPr wrap="square" rtlCol="0">
            <a:spAutoFit/>
          </a:bodyPr>
          <a:lstStyle/>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HAW</a:t>
            </a:r>
          </a:p>
          <a:p>
            <a:pPr>
              <a:lnSpc>
                <a:spcPts val="9400"/>
              </a:lnSpc>
            </a:pPr>
            <a:r>
              <a:rPr lang="de-DE" sz="8019" b="1" spc="70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a:t>
            </a:r>
          </a:p>
        </p:txBody>
      </p:sp>
      <p:grpSp>
        <p:nvGrpSpPr>
          <p:cNvPr id="6" name="Gruppieren 5">
            <a:extLst>
              <a:ext uri="{FF2B5EF4-FFF2-40B4-BE49-F238E27FC236}">
                <a16:creationId xmlns:a16="http://schemas.microsoft.com/office/drawing/2014/main" id="{5097040A-F4DE-4A14-A971-8788CE39C30C}"/>
              </a:ext>
            </a:extLst>
          </p:cNvPr>
          <p:cNvGrpSpPr/>
          <p:nvPr userDrawn="1"/>
        </p:nvGrpSpPr>
        <p:grpSpPr>
          <a:xfrm>
            <a:off x="23012573" y="40193628"/>
            <a:ext cx="6694453" cy="1606146"/>
            <a:chOff x="23012573" y="40193628"/>
            <a:chExt cx="6694453" cy="1606146"/>
          </a:xfrm>
        </p:grpSpPr>
        <p:sp>
          <p:nvSpPr>
            <p:cNvPr id="4" name="Textfeld 3">
              <a:extLst>
                <a:ext uri="{FF2B5EF4-FFF2-40B4-BE49-F238E27FC236}">
                  <a16:creationId xmlns:a16="http://schemas.microsoft.com/office/drawing/2014/main" id="{69A55EF1-60C2-49BA-8B70-A8D66245893E}"/>
                </a:ext>
              </a:extLst>
            </p:cNvPr>
            <p:cNvSpPr txBox="1"/>
            <p:nvPr userDrawn="1"/>
          </p:nvSpPr>
          <p:spPr>
            <a:xfrm>
              <a:off x="23012574" y="40193628"/>
              <a:ext cx="5878286" cy="867482"/>
            </a:xfrm>
            <a:prstGeom prst="rect">
              <a:avLst/>
            </a:prstGeom>
            <a:solidFill>
              <a:schemeClr val="bg1"/>
            </a:solidFill>
          </p:spPr>
          <p:txBody>
            <a:bodyPr wrap="square" rtlCol="0">
              <a:spAutoFit/>
            </a:bodyPr>
            <a:lstStyle/>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HOCHSCHULE FÜR ANGEWANDTE </a:t>
              </a:r>
            </a:p>
            <a:p>
              <a:pPr>
                <a:lnSpc>
                  <a:spcPts val="3100"/>
                </a:lnSpc>
              </a:pPr>
              <a:r>
                <a:rPr lang="de-DE" sz="2400" b="1" spc="2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WISSENSCHAFTEN HAMBURG</a:t>
              </a:r>
            </a:p>
          </p:txBody>
        </p:sp>
        <p:sp>
          <p:nvSpPr>
            <p:cNvPr id="5" name="Textfeld 4">
              <a:extLst>
                <a:ext uri="{FF2B5EF4-FFF2-40B4-BE49-F238E27FC236}">
                  <a16:creationId xmlns:a16="http://schemas.microsoft.com/office/drawing/2014/main" id="{F9EFE3A5-653D-40AF-A62D-2F814FAECE15}"/>
                </a:ext>
              </a:extLst>
            </p:cNvPr>
            <p:cNvSpPr txBox="1"/>
            <p:nvPr userDrawn="1"/>
          </p:nvSpPr>
          <p:spPr>
            <a:xfrm>
              <a:off x="23012573" y="41061110"/>
              <a:ext cx="6694453" cy="73866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Hamburg University </a:t>
              </a:r>
              <a:r>
                <a:rPr lang="de-DE" sz="2400" spc="30" baseline="0" dirty="0" err="1">
                  <a:solidFill>
                    <a:srgbClr val="003CA0"/>
                  </a:solidFill>
                  <a:latin typeface="Open Sans" panose="020B0606030504020204" pitchFamily="34" charset="0"/>
                  <a:ea typeface="Open Sans" panose="020B0606030504020204" pitchFamily="34" charset="0"/>
                  <a:cs typeface="Open Sans" panose="020B0606030504020204" pitchFamily="34" charset="0"/>
                </a:rPr>
                <a:t>of</a:t>
              </a:r>
              <a:r>
                <a:rPr lang="de-DE" sz="2400" spc="30" baseline="0" dirty="0">
                  <a:solidFill>
                    <a:srgbClr val="003CA0"/>
                  </a:solidFill>
                  <a:latin typeface="Open Sans" panose="020B0606030504020204" pitchFamily="34" charset="0"/>
                  <a:ea typeface="Open Sans" panose="020B0606030504020204" pitchFamily="34" charset="0"/>
                  <a:cs typeface="Open Sans" panose="020B0606030504020204" pitchFamily="34" charset="0"/>
                </a:rPr>
                <a:t> Applied Sciences</a:t>
              </a:r>
            </a:p>
            <a:p>
              <a:endParaRPr lang="de-DE" dirty="0"/>
            </a:p>
          </p:txBody>
        </p:sp>
      </p:grpSp>
    </p:spTree>
    <p:extLst>
      <p:ext uri="{BB962C8B-B14F-4D97-AF65-F5344CB8AC3E}">
        <p14:creationId xmlns:p14="http://schemas.microsoft.com/office/powerpoint/2010/main" val="20639026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1" r:id="rId4"/>
    <p:sldLayoutId id="2147483663" r:id="rId5"/>
    <p:sldLayoutId id="2147483665" r:id="rId6"/>
    <p:sldLayoutId id="2147483671" r:id="rId7"/>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30B7135-B50C-4FFA-8213-452DEAD0BA91}"/>
              </a:ext>
            </a:extLst>
          </p:cNvPr>
          <p:cNvSpPr>
            <a:spLocks noGrp="1"/>
          </p:cNvSpPr>
          <p:nvPr>
            <p:ph type="body" sz="quarter" idx="10"/>
          </p:nvPr>
        </p:nvSpPr>
        <p:spPr/>
        <p:txBody>
          <a:bodyPr/>
          <a:lstStyle/>
          <a:p>
            <a:r>
              <a:rPr lang="de-DE" dirty="0"/>
              <a:t>Prüfstand zur Typgenehmigung für die Zulassung von Fahrzeug-Traktionsbatterien</a:t>
            </a:r>
          </a:p>
        </p:txBody>
      </p:sp>
      <p:sp>
        <p:nvSpPr>
          <p:cNvPr id="3" name="Textplatzhalter 2">
            <a:extLst>
              <a:ext uri="{FF2B5EF4-FFF2-40B4-BE49-F238E27FC236}">
                <a16:creationId xmlns:a16="http://schemas.microsoft.com/office/drawing/2014/main" id="{5AD72696-B4CA-4855-B0A8-772555208B44}"/>
              </a:ext>
            </a:extLst>
          </p:cNvPr>
          <p:cNvSpPr>
            <a:spLocks noGrp="1"/>
          </p:cNvSpPr>
          <p:nvPr>
            <p:ph type="body" sz="quarter" idx="18"/>
          </p:nvPr>
        </p:nvSpPr>
        <p:spPr/>
        <p:txBody>
          <a:bodyPr/>
          <a:lstStyle/>
          <a:p>
            <a:pPr algn="just"/>
            <a:r>
              <a:rPr lang="de-DE" dirty="0"/>
              <a:t>Das Ziel der vorliegenden wissenschaftlichen Arbeit ist die Erarbeitung eines Konzepts einer Prüfanlage für Fahrzeug-Traktionsbatterien. Im ersten Schritt erfolgt eine Marktanalyse der existierenden Anlagen auf deren Basis und der Prüfnorm ECE R100 das Lastenheft erstellt wird. Das Lastenheft dient als Grundlage für die Suche nach möglichen Lösungsansätzen, welche im Anschluss mit Hilfe einer Nutzwertanalyse und zuvor definierten Kriterien bewertet werden. Das am besten geeignete Konzept wird anschließend auf Komponentenebene weiter ausgearbeitet. Dabei erfolgt neben der Ausarbeitung der technischen Spezifikationen eine grobe betriebswirtschaftliche Abschätzung.</a:t>
            </a:r>
          </a:p>
        </p:txBody>
      </p:sp>
      <p:sp>
        <p:nvSpPr>
          <p:cNvPr id="4" name="Textplatzhalter 3">
            <a:extLst>
              <a:ext uri="{FF2B5EF4-FFF2-40B4-BE49-F238E27FC236}">
                <a16:creationId xmlns:a16="http://schemas.microsoft.com/office/drawing/2014/main" id="{B7D3CF89-DDB1-471B-8822-BAA04285E5BF}"/>
              </a:ext>
            </a:extLst>
          </p:cNvPr>
          <p:cNvSpPr>
            <a:spLocks noGrp="1"/>
          </p:cNvSpPr>
          <p:nvPr>
            <p:ph type="body" sz="quarter" idx="19"/>
          </p:nvPr>
        </p:nvSpPr>
        <p:spPr/>
        <p:txBody>
          <a:bodyPr/>
          <a:lstStyle/>
          <a:p>
            <a:pPr algn="just"/>
            <a:r>
              <a:rPr lang="de-DE" dirty="0"/>
              <a:t>Im Zuge der Energiewende sollen Fahrzeuge mit Verbrennungsmotoren so weit wie möglich durch Elektroautos ersetzt werden. Die darin enthaltenen Batterien speichern große Mengen Energie, welche bei einem möglichen Unfall nicht unkontrolliert freigesetzt werden darf. Um sicherzustellen, dass neuentwickelte Batterien sicher sind, müssen sie ein genormtes Testverfahren durchlaufen. Beschrieben sind die Tests in der Prüfnorm ECE R100, in welcher unter anderem eine Schockprüfung enthalten ist. Für diese Schockprüfung soll im Zuge dieser Masterarbeit ein Konzept für eine Prüfanlage ausgearbeitet werden.</a:t>
            </a:r>
          </a:p>
        </p:txBody>
      </p:sp>
      <p:sp>
        <p:nvSpPr>
          <p:cNvPr id="6" name="Textplatzhalter 5">
            <a:extLst>
              <a:ext uri="{FF2B5EF4-FFF2-40B4-BE49-F238E27FC236}">
                <a16:creationId xmlns:a16="http://schemas.microsoft.com/office/drawing/2014/main" id="{9B45F06C-D87A-416F-A2FE-98E35C9C3BA1}"/>
              </a:ext>
            </a:extLst>
          </p:cNvPr>
          <p:cNvSpPr>
            <a:spLocks noGrp="1"/>
          </p:cNvSpPr>
          <p:nvPr>
            <p:ph type="body" sz="quarter" idx="26"/>
          </p:nvPr>
        </p:nvSpPr>
        <p:spPr>
          <a:xfrm>
            <a:off x="1272811" y="30128337"/>
            <a:ext cx="13429129" cy="482048"/>
          </a:xfrm>
        </p:spPr>
        <p:txBody>
          <a:bodyPr/>
          <a:lstStyle/>
          <a:p>
            <a:r>
              <a:rPr lang="de-DE" dirty="0"/>
              <a:t>Abbildung 1: Beschleunigungs-Zeit-Verlauf der Anforderungskurve aus der Prüfnorm ECE R100</a:t>
            </a:r>
          </a:p>
        </p:txBody>
      </p:sp>
      <p:sp>
        <p:nvSpPr>
          <p:cNvPr id="8" name="Textplatzhalter 7">
            <a:extLst>
              <a:ext uri="{FF2B5EF4-FFF2-40B4-BE49-F238E27FC236}">
                <a16:creationId xmlns:a16="http://schemas.microsoft.com/office/drawing/2014/main" id="{BA87902B-FAE2-4FAD-A2EA-6B730A29037B}"/>
              </a:ext>
            </a:extLst>
          </p:cNvPr>
          <p:cNvSpPr>
            <a:spLocks noGrp="1"/>
          </p:cNvSpPr>
          <p:nvPr>
            <p:ph type="body" sz="quarter" idx="28"/>
          </p:nvPr>
        </p:nvSpPr>
        <p:spPr/>
        <p:txBody>
          <a:bodyPr/>
          <a:lstStyle/>
          <a:p>
            <a:r>
              <a:rPr lang="de-DE" dirty="0"/>
              <a:t>Abbildung 2: Ausschnitt aus der Nutzwertanalyse mit Darstellung der Kriterien und deren Gewichtung</a:t>
            </a:r>
          </a:p>
          <a:p>
            <a:endParaRPr lang="de-DE" dirty="0"/>
          </a:p>
        </p:txBody>
      </p:sp>
      <p:sp>
        <p:nvSpPr>
          <p:cNvPr id="10" name="Textplatzhalter 9">
            <a:extLst>
              <a:ext uri="{FF2B5EF4-FFF2-40B4-BE49-F238E27FC236}">
                <a16:creationId xmlns:a16="http://schemas.microsoft.com/office/drawing/2014/main" id="{AF2D71D9-DA75-4796-A2FC-C53BEC37B7A4}"/>
              </a:ext>
            </a:extLst>
          </p:cNvPr>
          <p:cNvSpPr>
            <a:spLocks noGrp="1"/>
          </p:cNvSpPr>
          <p:nvPr>
            <p:ph type="body" sz="quarter" idx="30"/>
          </p:nvPr>
        </p:nvSpPr>
        <p:spPr>
          <a:xfrm>
            <a:off x="15570128" y="33806861"/>
            <a:ext cx="6667881" cy="602673"/>
          </a:xfrm>
        </p:spPr>
        <p:txBody>
          <a:bodyPr>
            <a:normAutofit lnSpcReduction="10000"/>
          </a:bodyPr>
          <a:lstStyle/>
          <a:p>
            <a:r>
              <a:rPr lang="de-DE" dirty="0"/>
              <a:t>Abbildung 3: Finales Konzept des Schockprüfstandes</a:t>
            </a:r>
          </a:p>
        </p:txBody>
      </p:sp>
      <p:sp>
        <p:nvSpPr>
          <p:cNvPr id="12" name="Textplatzhalter 11">
            <a:extLst>
              <a:ext uri="{FF2B5EF4-FFF2-40B4-BE49-F238E27FC236}">
                <a16:creationId xmlns:a16="http://schemas.microsoft.com/office/drawing/2014/main" id="{FA86BE6D-1A93-4E4F-8761-8E270A3F7F79}"/>
              </a:ext>
            </a:extLst>
          </p:cNvPr>
          <p:cNvSpPr>
            <a:spLocks noGrp="1"/>
          </p:cNvSpPr>
          <p:nvPr>
            <p:ph type="body" sz="quarter" idx="33"/>
          </p:nvPr>
        </p:nvSpPr>
        <p:spPr/>
        <p:txBody>
          <a:bodyPr/>
          <a:lstStyle/>
          <a:p>
            <a:r>
              <a:rPr lang="de-DE" dirty="0"/>
              <a:t>Konzept eines Schockprüfstandes</a:t>
            </a:r>
          </a:p>
        </p:txBody>
      </p:sp>
      <p:sp>
        <p:nvSpPr>
          <p:cNvPr id="13" name="Textplatzhalter 12">
            <a:extLst>
              <a:ext uri="{FF2B5EF4-FFF2-40B4-BE49-F238E27FC236}">
                <a16:creationId xmlns:a16="http://schemas.microsoft.com/office/drawing/2014/main" id="{26A4FB80-59AC-46FF-AE68-981A535D45D0}"/>
              </a:ext>
            </a:extLst>
          </p:cNvPr>
          <p:cNvSpPr>
            <a:spLocks noGrp="1"/>
          </p:cNvSpPr>
          <p:nvPr>
            <p:ph type="body" sz="quarter" idx="34"/>
          </p:nvPr>
        </p:nvSpPr>
        <p:spPr/>
        <p:txBody>
          <a:bodyPr/>
          <a:lstStyle/>
          <a:p>
            <a:endParaRPr lang="de-DE"/>
          </a:p>
        </p:txBody>
      </p:sp>
      <p:sp>
        <p:nvSpPr>
          <p:cNvPr id="14" name="Textplatzhalter 13">
            <a:extLst>
              <a:ext uri="{FF2B5EF4-FFF2-40B4-BE49-F238E27FC236}">
                <a16:creationId xmlns:a16="http://schemas.microsoft.com/office/drawing/2014/main" id="{AF9D317C-7D1D-4804-B134-F80BFB86D9CD}"/>
              </a:ext>
            </a:extLst>
          </p:cNvPr>
          <p:cNvSpPr>
            <a:spLocks noGrp="1"/>
          </p:cNvSpPr>
          <p:nvPr>
            <p:ph type="body" sz="quarter" idx="35"/>
          </p:nvPr>
        </p:nvSpPr>
        <p:spPr/>
        <p:txBody>
          <a:bodyPr/>
          <a:lstStyle/>
          <a:p>
            <a:endParaRPr lang="de-DE"/>
          </a:p>
        </p:txBody>
      </p:sp>
      <p:sp>
        <p:nvSpPr>
          <p:cNvPr id="15" name="Textplatzhalter 14">
            <a:extLst>
              <a:ext uri="{FF2B5EF4-FFF2-40B4-BE49-F238E27FC236}">
                <a16:creationId xmlns:a16="http://schemas.microsoft.com/office/drawing/2014/main" id="{AC606C82-228B-4FA3-BCB4-09FF4D245B98}"/>
              </a:ext>
            </a:extLst>
          </p:cNvPr>
          <p:cNvSpPr>
            <a:spLocks noGrp="1"/>
          </p:cNvSpPr>
          <p:nvPr>
            <p:ph type="body" sz="quarter" idx="36"/>
          </p:nvPr>
        </p:nvSpPr>
        <p:spPr/>
        <p:txBody>
          <a:bodyPr/>
          <a:lstStyle/>
          <a:p>
            <a:pPr algn="just"/>
            <a:r>
              <a:rPr lang="de-DE" dirty="0"/>
              <a:t>Die  Erarbeitung des Konzepts erfolgt in mehreren Schritten:</a:t>
            </a:r>
          </a:p>
          <a:p>
            <a:pPr marL="457200" indent="-457200" algn="just">
              <a:buFont typeface="Arial" panose="020B0604020202020204" pitchFamily="34" charset="0"/>
              <a:buChar char="•"/>
            </a:pPr>
            <a:r>
              <a:rPr lang="de-DE" dirty="0"/>
              <a:t>Analyse der Marktsituation und Ableitung der Anforderungen an das Konzept</a:t>
            </a:r>
          </a:p>
          <a:p>
            <a:pPr marL="457200" indent="-457200" algn="just">
              <a:buFont typeface="Arial" panose="020B0604020202020204" pitchFamily="34" charset="0"/>
              <a:buChar char="•"/>
            </a:pPr>
            <a:r>
              <a:rPr lang="de-DE" dirty="0"/>
              <a:t>Erarbeitung verschiedener Lösungsansätze</a:t>
            </a:r>
          </a:p>
          <a:p>
            <a:pPr marL="457200" indent="-457200" algn="just">
              <a:buFont typeface="Arial" panose="020B0604020202020204" pitchFamily="34" charset="0"/>
              <a:buChar char="•"/>
            </a:pPr>
            <a:r>
              <a:rPr lang="de-DE" dirty="0"/>
              <a:t>Bewertung der Lösungsansätze und Auswahl der besten drei Konzepte</a:t>
            </a:r>
          </a:p>
          <a:p>
            <a:pPr marL="457200" indent="-457200" algn="just">
              <a:buFont typeface="Arial" panose="020B0604020202020204" pitchFamily="34" charset="0"/>
              <a:buChar char="•"/>
            </a:pPr>
            <a:r>
              <a:rPr lang="de-DE" dirty="0"/>
              <a:t>Detailanalyse ausgewählter Konzepte und Entscheid des finalen Konzepts</a:t>
            </a:r>
          </a:p>
          <a:p>
            <a:pPr marL="457200" indent="-457200" algn="just">
              <a:buFont typeface="Arial" panose="020B0604020202020204" pitchFamily="34" charset="0"/>
              <a:buChar char="•"/>
            </a:pPr>
            <a:r>
              <a:rPr lang="de-DE" dirty="0"/>
              <a:t>Entwurf und Dimensionierung des final gewählten Konzepts</a:t>
            </a:r>
          </a:p>
        </p:txBody>
      </p:sp>
      <p:sp>
        <p:nvSpPr>
          <p:cNvPr id="16" name="Textplatzhalter 15">
            <a:extLst>
              <a:ext uri="{FF2B5EF4-FFF2-40B4-BE49-F238E27FC236}">
                <a16:creationId xmlns:a16="http://schemas.microsoft.com/office/drawing/2014/main" id="{E2292868-AD2E-47D8-BD49-5AF7E13D4354}"/>
              </a:ext>
            </a:extLst>
          </p:cNvPr>
          <p:cNvSpPr>
            <a:spLocks noGrp="1"/>
          </p:cNvSpPr>
          <p:nvPr>
            <p:ph type="body" sz="quarter" idx="37"/>
          </p:nvPr>
        </p:nvSpPr>
        <p:spPr/>
        <p:txBody>
          <a:bodyPr/>
          <a:lstStyle/>
          <a:p>
            <a:endParaRPr lang="de-DE"/>
          </a:p>
        </p:txBody>
      </p:sp>
      <p:sp>
        <p:nvSpPr>
          <p:cNvPr id="17" name="Textplatzhalter 16">
            <a:extLst>
              <a:ext uri="{FF2B5EF4-FFF2-40B4-BE49-F238E27FC236}">
                <a16:creationId xmlns:a16="http://schemas.microsoft.com/office/drawing/2014/main" id="{5A3C277D-7E19-4DCA-ABDF-D036B74FD38C}"/>
              </a:ext>
            </a:extLst>
          </p:cNvPr>
          <p:cNvSpPr>
            <a:spLocks noGrp="1"/>
          </p:cNvSpPr>
          <p:nvPr>
            <p:ph type="body" sz="quarter" idx="38"/>
          </p:nvPr>
        </p:nvSpPr>
        <p:spPr/>
        <p:txBody>
          <a:bodyPr/>
          <a:lstStyle/>
          <a:p>
            <a:pPr algn="just"/>
            <a:r>
              <a:rPr lang="de-DE" dirty="0"/>
              <a:t>Bei dem vielversprechendsten Konzept wird die Batterie für den Schock durch einen Pneumatikzylinder beschleunigt und nach dem Versuch langsam und kontrolliert mit einer hydraulisch betriebenen Reibbremse zum Stillstand gebracht. Um den Verlauf möglichst exakt nachzubilden, arbeitet der </a:t>
            </a:r>
            <a:r>
              <a:rPr lang="de-DE" dirty="0" err="1"/>
              <a:t>Pneumatikzylinder</a:t>
            </a:r>
            <a:r>
              <a:rPr lang="de-DE" dirty="0"/>
              <a:t> gegen eine Bremse. Die Bremse öffnet zunächst langsam um den linearen Anstieg zu realisieren. Im mittleren Abschnitt ist die Bremse geöffnet und wird dann für den linear fallenden Abschnitt langsam geschlossen.</a:t>
            </a:r>
          </a:p>
        </p:txBody>
      </p:sp>
      <p:sp>
        <p:nvSpPr>
          <p:cNvPr id="18" name="Textplatzhalter 17">
            <a:extLst>
              <a:ext uri="{FF2B5EF4-FFF2-40B4-BE49-F238E27FC236}">
                <a16:creationId xmlns:a16="http://schemas.microsoft.com/office/drawing/2014/main" id="{AD38035B-A2F0-402C-B8B7-DC6BD39A4747}"/>
              </a:ext>
            </a:extLst>
          </p:cNvPr>
          <p:cNvSpPr>
            <a:spLocks noGrp="1"/>
          </p:cNvSpPr>
          <p:nvPr>
            <p:ph type="body" sz="quarter" idx="39"/>
          </p:nvPr>
        </p:nvSpPr>
        <p:spPr/>
        <p:txBody>
          <a:bodyPr/>
          <a:lstStyle/>
          <a:p>
            <a:endParaRPr lang="de-DE"/>
          </a:p>
        </p:txBody>
      </p:sp>
      <p:sp>
        <p:nvSpPr>
          <p:cNvPr id="19" name="Textplatzhalter 18">
            <a:extLst>
              <a:ext uri="{FF2B5EF4-FFF2-40B4-BE49-F238E27FC236}">
                <a16:creationId xmlns:a16="http://schemas.microsoft.com/office/drawing/2014/main" id="{E8EC75A4-2FB4-4D97-9BA5-32F137CA6B83}"/>
              </a:ext>
            </a:extLst>
          </p:cNvPr>
          <p:cNvSpPr>
            <a:spLocks noGrp="1"/>
          </p:cNvSpPr>
          <p:nvPr>
            <p:ph type="body" sz="quarter" idx="40"/>
          </p:nvPr>
        </p:nvSpPr>
        <p:spPr/>
        <p:txBody>
          <a:bodyPr/>
          <a:lstStyle/>
          <a:p>
            <a:pPr algn="just"/>
            <a:r>
              <a:rPr lang="de-DE" dirty="0"/>
              <a:t>Das ausgearbeitete Konzept kann die geforderten Parameter bis zu einem Maximalgewicht von 1.350 kg erfüllen und kann damit aller Voraussicht nach auch zukünftige Traktionsbatterien testen. Darüber hinaus ist der Prüfstand kompakter als mögliche Mitbewerber. </a:t>
            </a:r>
          </a:p>
          <a:p>
            <a:pPr algn="just"/>
            <a:r>
              <a:rPr lang="de-DE" dirty="0"/>
              <a:t>Für die weitere Ausarbeitung des Konzepts müssen noch einzelne Aspekte weiter detailliert werden, die im Zuge dieser Arbeit nur vereinfacht betrachtet wurden. </a:t>
            </a:r>
          </a:p>
        </p:txBody>
      </p:sp>
      <p:pic>
        <p:nvPicPr>
          <p:cNvPr id="32" name="Grafik 31" descr="Ein Bild, das Text, dunkel, Systemsteuerung enthält.&#10;&#10;Automatisch generierte Beschreibung">
            <a:extLst>
              <a:ext uri="{FF2B5EF4-FFF2-40B4-BE49-F238E27FC236}">
                <a16:creationId xmlns:a16="http://schemas.microsoft.com/office/drawing/2014/main" id="{07558C30-A9F0-4FDA-9316-2F414FAA2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515" y="40733418"/>
            <a:ext cx="3087604" cy="445248"/>
          </a:xfrm>
          <a:prstGeom prst="rect">
            <a:avLst/>
          </a:prstGeom>
        </p:spPr>
      </p:pic>
      <p:pic>
        <p:nvPicPr>
          <p:cNvPr id="33" name="Grafik 32">
            <a:extLst>
              <a:ext uri="{FF2B5EF4-FFF2-40B4-BE49-F238E27FC236}">
                <a16:creationId xmlns:a16="http://schemas.microsoft.com/office/drawing/2014/main" id="{4B51D472-FF25-4CE0-A822-409B42BB6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5011" y="40269973"/>
            <a:ext cx="2166533" cy="1372138"/>
          </a:xfrm>
          <a:prstGeom prst="rect">
            <a:avLst/>
          </a:prstGeom>
        </p:spPr>
      </p:pic>
      <p:pic>
        <p:nvPicPr>
          <p:cNvPr id="47" name="Grafik 46" descr="Ein Bild, das Text, Schrank, Screenshot enthält.&#10;&#10;Automatisch generierte Beschreibung">
            <a:extLst>
              <a:ext uri="{FF2B5EF4-FFF2-40B4-BE49-F238E27FC236}">
                <a16:creationId xmlns:a16="http://schemas.microsoft.com/office/drawing/2014/main" id="{A607C4A9-1406-427B-AD3F-297DC2DF1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708" y="31360470"/>
            <a:ext cx="13428000" cy="6996208"/>
          </a:xfrm>
          <a:prstGeom prst="rect">
            <a:avLst/>
          </a:prstGeom>
        </p:spPr>
      </p:pic>
      <p:grpSp>
        <p:nvGrpSpPr>
          <p:cNvPr id="52" name="Gruppieren 51">
            <a:extLst>
              <a:ext uri="{FF2B5EF4-FFF2-40B4-BE49-F238E27FC236}">
                <a16:creationId xmlns:a16="http://schemas.microsoft.com/office/drawing/2014/main" id="{649F8627-A9D2-4AE7-AF51-04E972ED5825}"/>
              </a:ext>
            </a:extLst>
          </p:cNvPr>
          <p:cNvGrpSpPr/>
          <p:nvPr/>
        </p:nvGrpSpPr>
        <p:grpSpPr>
          <a:xfrm>
            <a:off x="1285333" y="22422556"/>
            <a:ext cx="13431283" cy="7200000"/>
            <a:chOff x="1428749" y="22448221"/>
            <a:chExt cx="13431283" cy="7200000"/>
          </a:xfrm>
        </p:grpSpPr>
        <p:pic>
          <p:nvPicPr>
            <p:cNvPr id="49" name="Grafik 48">
              <a:extLst>
                <a:ext uri="{FF2B5EF4-FFF2-40B4-BE49-F238E27FC236}">
                  <a16:creationId xmlns:a16="http://schemas.microsoft.com/office/drawing/2014/main" id="{DFCDAF64-0560-4165-8E89-305239F56B7F}"/>
                </a:ext>
              </a:extLst>
            </p:cNvPr>
            <p:cNvPicPr>
              <a:picLocks noChangeAspect="1"/>
            </p:cNvPicPr>
            <p:nvPr/>
          </p:nvPicPr>
          <p:blipFill rotWithShape="1">
            <a:blip r:embed="rId5">
              <a:extLst>
                <a:ext uri="{28A0092B-C50C-407E-A947-70E740481C1C}">
                  <a14:useLocalDpi xmlns:a14="http://schemas.microsoft.com/office/drawing/2010/main" val="0"/>
                </a:ext>
              </a:extLst>
            </a:blip>
            <a:srcRect l="2690"/>
            <a:stretch/>
          </p:blipFill>
          <p:spPr>
            <a:xfrm>
              <a:off x="1428749" y="22448221"/>
              <a:ext cx="8707777" cy="7200000"/>
            </a:xfrm>
            <a:prstGeom prst="rect">
              <a:avLst/>
            </a:prstGeom>
          </p:spPr>
        </p:pic>
        <p:pic>
          <p:nvPicPr>
            <p:cNvPr id="51" name="Grafik 50" descr="Ein Bild, das Tisch enthält.&#10;&#10;Automatisch generierte Beschreibung">
              <a:extLst>
                <a:ext uri="{FF2B5EF4-FFF2-40B4-BE49-F238E27FC236}">
                  <a16:creationId xmlns:a16="http://schemas.microsoft.com/office/drawing/2014/main" id="{382B66C2-08CC-4DF0-AA91-307DE250F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85101" y="23330221"/>
              <a:ext cx="4874931" cy="5436000"/>
            </a:xfrm>
            <a:prstGeom prst="rect">
              <a:avLst/>
            </a:prstGeom>
          </p:spPr>
        </p:pic>
      </p:grpSp>
      <p:pic>
        <p:nvPicPr>
          <p:cNvPr id="7" name="Grafik 6">
            <a:extLst>
              <a:ext uri="{FF2B5EF4-FFF2-40B4-BE49-F238E27FC236}">
                <a16:creationId xmlns:a16="http://schemas.microsoft.com/office/drawing/2014/main" id="{6068B98F-8BE1-46A1-9114-1D2E4E3062D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558129" y="27490623"/>
            <a:ext cx="6628103" cy="6219970"/>
          </a:xfrm>
          <a:prstGeom prst="rect">
            <a:avLst/>
          </a:prstGeom>
        </p:spPr>
      </p:pic>
      <p:pic>
        <p:nvPicPr>
          <p:cNvPr id="23" name="Grafik 22">
            <a:extLst>
              <a:ext uri="{FF2B5EF4-FFF2-40B4-BE49-F238E27FC236}">
                <a16:creationId xmlns:a16="http://schemas.microsoft.com/office/drawing/2014/main" id="{A9F0B013-4D0A-42DD-B8D2-9813716CB8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38009" y="27843465"/>
            <a:ext cx="6628343" cy="5207341"/>
          </a:xfrm>
          <a:prstGeom prst="rect">
            <a:avLst/>
          </a:prstGeom>
        </p:spPr>
      </p:pic>
      <p:sp>
        <p:nvSpPr>
          <p:cNvPr id="31" name="Textplatzhalter 9">
            <a:extLst>
              <a:ext uri="{FF2B5EF4-FFF2-40B4-BE49-F238E27FC236}">
                <a16:creationId xmlns:a16="http://schemas.microsoft.com/office/drawing/2014/main" id="{EB8A3C98-0BB6-46EB-914D-16313625A278}"/>
              </a:ext>
            </a:extLst>
          </p:cNvPr>
          <p:cNvSpPr txBox="1">
            <a:spLocks/>
          </p:cNvSpPr>
          <p:nvPr/>
        </p:nvSpPr>
        <p:spPr>
          <a:xfrm>
            <a:off x="22644846" y="33806861"/>
            <a:ext cx="6354412" cy="602673"/>
          </a:xfrm>
          <a:prstGeom prst="rect">
            <a:avLst/>
          </a:prstGeom>
        </p:spPr>
        <p:txBody>
          <a:bodyPr>
            <a:normAutofit lnSpcReduction="10000"/>
          </a:bodyPr>
          <a:lstStyle>
            <a:lvl1pPr marL="0" indent="0" algn="l" defTabSz="3027487" rtl="0" eaLnBrk="1" latinLnBrk="0" hangingPunct="1">
              <a:lnSpc>
                <a:spcPct val="90000"/>
              </a:lnSpc>
              <a:spcBef>
                <a:spcPts val="3311"/>
              </a:spcBef>
              <a:buFont typeface="Arial" panose="020B0604020202020204" pitchFamily="34" charset="0"/>
              <a:buNone/>
              <a:defRPr sz="2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r>
              <a:rPr lang="de-DE" dirty="0"/>
              <a:t>Abbildung 4: Beschleunigung-Zeit-Verlauf des umgesetzten Konzepts</a:t>
            </a:r>
          </a:p>
        </p:txBody>
      </p:sp>
    </p:spTree>
    <p:extLst>
      <p:ext uri="{BB962C8B-B14F-4D97-AF65-F5344CB8AC3E}">
        <p14:creationId xmlns:p14="http://schemas.microsoft.com/office/powerpoint/2010/main" val="3556606479"/>
      </p:ext>
    </p:extLst>
  </p:cSld>
  <p:clrMapOvr>
    <a:masterClrMapping/>
  </p:clrMapOvr>
</p:sld>
</file>

<file path=ppt/theme/theme1.xml><?xml version="1.0" encoding="utf-8"?>
<a:theme xmlns:a="http://schemas.openxmlformats.org/drawingml/2006/main" name="Anleitu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plakate_HAW_V7" id="{B3E05D35-8470-47AE-B696-85837545593E}" vid="{89F91FDB-4DE8-47B4-9AD1-5C249FD3271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01_Masterplakate_Vorlagen_HAWHamburg</Template>
  <TotalTime>0</TotalTime>
  <Words>407</Words>
  <Application>Microsoft Office PowerPoint</Application>
  <PresentationFormat>Benutzerdefiniert</PresentationFormat>
  <Paragraphs>17</Paragraphs>
  <Slides>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vt:i4>
      </vt:variant>
    </vt:vector>
  </HeadingPairs>
  <TitlesOfParts>
    <vt:vector size="8" baseType="lpstr">
      <vt:lpstr>Arial</vt:lpstr>
      <vt:lpstr>Calibri</vt:lpstr>
      <vt:lpstr>Martel Heavy</vt:lpstr>
      <vt:lpstr>Open Sans</vt:lpstr>
      <vt:lpstr>Open Sans Light</vt:lpstr>
      <vt:lpstr>Symbol</vt:lpstr>
      <vt:lpstr>Anleitung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Bried, Marius Benjamin</dc:creator>
  <cp:lastModifiedBy>Bried, Marius Benjamin</cp:lastModifiedBy>
  <cp:revision>9</cp:revision>
  <dcterms:created xsi:type="dcterms:W3CDTF">2021-11-01T16:45:20Z</dcterms:created>
  <dcterms:modified xsi:type="dcterms:W3CDTF">2021-11-11T09:14:23Z</dcterms:modified>
</cp:coreProperties>
</file>